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6858000" cx="12192000"/>
  <p:notesSz cx="12192000" cy="6858000"/>
  <p:embeddedFontLst>
    <p:embeddedFont>
      <p:font typeface="Lato"/>
      <p:regular r:id="rId62"/>
      <p:bold r:id="rId63"/>
      <p:italic r:id="rId64"/>
      <p:boldItalic r:id="rId65"/>
    </p:embeddedFont>
    <p:embeddedFont>
      <p:font typeface="Lato Black"/>
      <p:bold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4583494-A965-451C-AFDA-DA6AA0396D1F}">
  <a:tblStyle styleId="{F4583494-A965-451C-AFDA-DA6AA0396D1F}"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Lato-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Lato-italic.fntdata"/><Relationship Id="rId63" Type="http://schemas.openxmlformats.org/officeDocument/2006/relationships/font" Target="fonts/Lato-bold.fntdata"/><Relationship Id="rId22" Type="http://schemas.openxmlformats.org/officeDocument/2006/relationships/slide" Target="slides/slide16.xml"/><Relationship Id="rId66" Type="http://schemas.openxmlformats.org/officeDocument/2006/relationships/font" Target="fonts/LatoBlack-bold.fntdata"/><Relationship Id="rId21" Type="http://schemas.openxmlformats.org/officeDocument/2006/relationships/slide" Target="slides/slide15.xml"/><Relationship Id="rId65" Type="http://schemas.openxmlformats.org/officeDocument/2006/relationships/font" Target="fonts/Lato-boldItalic.fntdata"/><Relationship Id="rId24" Type="http://schemas.openxmlformats.org/officeDocument/2006/relationships/slide" Target="slides/slide18.xml"/><Relationship Id="rId23" Type="http://schemas.openxmlformats.org/officeDocument/2006/relationships/slide" Target="slides/slide17.xml"/><Relationship Id="rId67" Type="http://schemas.openxmlformats.org/officeDocument/2006/relationships/font" Target="fonts/LatoBlack-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5283200" cy="3444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6905625" y="0"/>
            <a:ext cx="5283200" cy="3444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1219200" y="3300413"/>
            <a:ext cx="9753600" cy="2700337"/>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6513513"/>
            <a:ext cx="5283200" cy="3444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6905625" y="6513513"/>
            <a:ext cx="5283200" cy="3444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1219200" y="3300413"/>
            <a:ext cx="9753600" cy="2700337"/>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p1:notes"/>
          <p:cNvSpPr/>
          <p:nvPr>
            <p:ph idx="2" type="sldImg"/>
          </p:nvPr>
        </p:nvSpPr>
        <p:spPr>
          <a:xfrm>
            <a:off x="4038600" y="857250"/>
            <a:ext cx="4114800" cy="23145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80defa9cd1_0_135: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80defa9cd1_0_135: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g80defa9cd1_0_135: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80defa9cd1_0_149: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80defa9cd1_0_149: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g80defa9cd1_0_149: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80defa9cd1_0_181: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80defa9cd1_0_181: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3" name="Google Shape;253;g80defa9cd1_0_181: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80defa9cd1_0_194: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80defa9cd1_0_194: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4" name="Google Shape;264;g80defa9cd1_0_194: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80ff5f8277_0_0: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80ff5f8277_0_0: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 name="Google Shape;275;g80ff5f8277_0_0: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80ff5f8277_0_55: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80ff5f8277_0_55: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8" name="Google Shape;288;g80ff5f8277_0_55: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80ff5f8277_0_11: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80ff5f8277_0_11: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9" name="Google Shape;299;g80ff5f8277_0_11: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80ff5f8277_0_28: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80ff5f8277_0_28: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g80ff5f8277_0_28: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b46e14a68d_0_0: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b46e14a68d_0_0: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5" name="Google Shape;325;gb46e14a68d_0_0: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b46e14a68d_0_10: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b46e14a68d_0_10: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6" name="Google Shape;336;gb46e14a68d_0_10: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7a54dcff7b_0_351: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a54dcff7b_0_351: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g7a54dcff7b_0_351: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b46e14a68d_0_21: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b46e14a68d_0_21: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8" name="Google Shape;348;gb46e14a68d_0_21: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b46e14a68d_0_33: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b46e14a68d_0_33: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0" name="Google Shape;360;gb46e14a68d_0_33: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b46e14a68d_0_69: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b46e14a68d_0_69: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2" name="Google Shape;372;gb46e14a68d_0_69: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b46e14a68d_0_56: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b46e14a68d_0_56: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3" name="Google Shape;383;gb46e14a68d_0_56: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b46e14a68d_0_109: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93" name="Google Shape;393;gb46e14a68d_0_109: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b46e14a68d_0_496: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04" name="Google Shape;404;gb46e14a68d_0_496: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b46e14a68d_0_121: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15" name="Google Shape;415;gb46e14a68d_0_121: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b46e14a68d_0_126: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24" name="Google Shape;424;gb46e14a68d_0_126: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b46e14a68d_0_135: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37" name="Google Shape;437;gb46e14a68d_0_135: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b46e14a68d_0_141: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48" name="Google Shape;448;gb46e14a68d_0_141: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80defa9cd1_0_7: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80defa9cd1_0_7: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g80defa9cd1_0_7: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b46e14a68d_0_155:notes"/>
          <p:cNvSpPr txBox="1"/>
          <p:nvPr>
            <p:ph idx="1" type="body"/>
          </p:nvPr>
        </p:nvSpPr>
        <p:spPr>
          <a:xfrm>
            <a:off x="1219200" y="3257550"/>
            <a:ext cx="97536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6" name="Google Shape;466;gb46e14a68d_0_155: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b46e14a68d_0_160: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75" name="Google Shape;475;gb46e14a68d_0_160: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b46e14a68d_0_174: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86" name="Google Shape;486;gb46e14a68d_0_174: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b46e14a68d_0_181: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98" name="Google Shape;498;gb46e14a68d_0_181: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b46e14a68d_0_190: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11" name="Google Shape;511;gb46e14a68d_0_190: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b46e14a68d_0_197: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23" name="Google Shape;523;gb46e14a68d_0_197: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b46e14a68d_0_204: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34" name="Google Shape;534;gb46e14a68d_0_204: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b46e14a68d_0_217: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50" name="Google Shape;550;gb46e14a68d_0_217: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b46e14a68d_0_222: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59" name="Google Shape;559;gb46e14a68d_0_222: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b46e14a68d_0_228: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69" name="Google Shape;569;gb46e14a68d_0_228: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80defa9cd1_0_30: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80defa9cd1_0_30: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g80defa9cd1_0_30: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b46e14a68d_0_234: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80" name="Google Shape;580;gb46e14a68d_0_234: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b46e14a68d_0_239: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89" name="Google Shape;589;gb46e14a68d_0_239: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b46e14a68d_0_245: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98" name="Google Shape;598;gb46e14a68d_0_245: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b46e14a68d_0_256: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14" name="Google Shape;614;gb46e14a68d_0_256: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b46e14a68d_0_264: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26" name="Google Shape;626;gb46e14a68d_0_264: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b46e14a68d_0_276: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41" name="Google Shape;641;gb46e14a68d_0_276: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b46e14a68d_0_289: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56" name="Google Shape;656;gb46e14a68d_0_289: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b46e14a68d_0_295: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66" name="Google Shape;666;gb46e14a68d_0_295: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b46e14a68d_0_301: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76" name="Google Shape;676;gb46e14a68d_0_301: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b46e14a68d_0_331:notes"/>
          <p:cNvSpPr txBox="1"/>
          <p:nvPr>
            <p:ph idx="1" type="body"/>
          </p:nvPr>
        </p:nvSpPr>
        <p:spPr>
          <a:xfrm>
            <a:off x="1219200" y="3257550"/>
            <a:ext cx="9753600" cy="308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6" name="Google Shape;686;gb46e14a68d_0_331: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80defa9cd1_0_64: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80defa9cd1_0_64: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80defa9cd1_0_64: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1015115e084_0_140: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97" name="Google Shape;697;g1015115e084_0_140: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fa87923e6d_1_1: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07" name="Google Shape;707;gfa87923e6d_1_1: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fa87923e6d_1_12: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18" name="Google Shape;718;gfa87923e6d_1_12: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fa87923e6d_1_24: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28" name="Google Shape;728;gfa87923e6d_1_24: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fa87923e6d_1_35: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40" name="Google Shape;740;gfa87923e6d_1_35: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fa87923e6d_1_48:notes"/>
          <p:cNvSpPr/>
          <p:nvPr>
            <p:ph idx="2" type="sldImg"/>
          </p:nvPr>
        </p:nvSpPr>
        <p:spPr>
          <a:xfrm>
            <a:off x="677333" y="514350"/>
            <a:ext cx="10837200" cy="2571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50" name="Google Shape;750;gfa87923e6d_1_48:notes"/>
          <p:cNvSpPr txBox="1"/>
          <p:nvPr>
            <p:ph idx="1" type="body"/>
          </p:nvPr>
        </p:nvSpPr>
        <p:spPr>
          <a:xfrm>
            <a:off x="1219200" y="3257550"/>
            <a:ext cx="9753600" cy="3086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80defa9cd1_0_87: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80defa9cd1_0_87: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g80defa9cd1_0_87: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80defa9cd1_0_107: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80defa9cd1_0_107: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g80defa9cd1_0_107: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7d39be6a33_0_49: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7d39be6a33_0_49: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g7d39be6a33_0_49: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80defa9cd1_0_120:notes"/>
          <p:cNvSpPr/>
          <p:nvPr>
            <p:ph idx="2" type="sldImg"/>
          </p:nvPr>
        </p:nvSpPr>
        <p:spPr>
          <a:xfrm>
            <a:off x="4038600" y="857250"/>
            <a:ext cx="4114800" cy="23145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80defa9cd1_0_120:notes"/>
          <p:cNvSpPr txBox="1"/>
          <p:nvPr>
            <p:ph idx="1" type="body"/>
          </p:nvPr>
        </p:nvSpPr>
        <p:spPr>
          <a:xfrm>
            <a:off x="1219200" y="3300413"/>
            <a:ext cx="9753600" cy="2700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g80defa9cd1_0_120:notes"/>
          <p:cNvSpPr txBox="1"/>
          <p:nvPr>
            <p:ph idx="12" type="sldNum"/>
          </p:nvPr>
        </p:nvSpPr>
        <p:spPr>
          <a:xfrm>
            <a:off x="6905625" y="6513513"/>
            <a:ext cx="5283300" cy="3444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p2"/>
          <p:cNvSpPr txBox="1"/>
          <p:nvPr>
            <p:ph type="ctrTitle"/>
          </p:nvPr>
        </p:nvSpPr>
        <p:spPr>
          <a:xfrm>
            <a:off x="415611" y="992767"/>
            <a:ext cx="11360700" cy="2736900"/>
          </a:xfrm>
          <a:prstGeom prst="rect">
            <a:avLst/>
          </a:prstGeom>
        </p:spPr>
        <p:txBody>
          <a:bodyPr anchorCtr="0" anchor="b" bIns="121900" lIns="121900" spcFirstLastPara="1" rIns="121900" wrap="square" tIns="121900">
            <a:noAutofit/>
          </a:bodyPr>
          <a:lstStyle>
            <a:lvl1pPr lvl="0" algn="ctr">
              <a:spcBef>
                <a:spcPts val="0"/>
              </a:spcBef>
              <a:spcAft>
                <a:spcPts val="0"/>
              </a:spcAft>
              <a:buSzPts val="6900"/>
              <a:buNone/>
              <a:defRPr sz="690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p:txBody>
      </p:sp>
      <p:sp>
        <p:nvSpPr>
          <p:cNvPr id="15" name="Google Shape;15;p2"/>
          <p:cNvSpPr txBox="1"/>
          <p:nvPr>
            <p:ph idx="1" type="subTitle"/>
          </p:nvPr>
        </p:nvSpPr>
        <p:spPr>
          <a:xfrm>
            <a:off x="415600" y="3778833"/>
            <a:ext cx="11360700" cy="1056900"/>
          </a:xfrm>
          <a:prstGeom prst="rect">
            <a:avLst/>
          </a:prstGeom>
        </p:spPr>
        <p:txBody>
          <a:bodyPr anchorCtr="0" anchor="t" bIns="121900" lIns="121900" spcFirstLastPara="1" rIns="121900" wrap="square" tIns="121900">
            <a:no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p:txBody>
      </p:sp>
      <p:sp>
        <p:nvSpPr>
          <p:cNvPr id="16" name="Google Shape;16;p2"/>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415600" y="1474833"/>
            <a:ext cx="11360700" cy="2618100"/>
          </a:xfrm>
          <a:prstGeom prst="rect">
            <a:avLst/>
          </a:prstGeom>
        </p:spPr>
        <p:txBody>
          <a:bodyPr anchorCtr="0" anchor="b" bIns="121900" lIns="121900" spcFirstLastPara="1" rIns="121900" wrap="square" tIns="121900">
            <a:noAutofit/>
          </a:bodyPr>
          <a:lstStyle>
            <a:lvl1pPr lvl="0" algn="ctr">
              <a:spcBef>
                <a:spcPts val="0"/>
              </a:spcBef>
              <a:spcAft>
                <a:spcPts val="0"/>
              </a:spcAft>
              <a:buSzPts val="16000"/>
              <a:buNone/>
              <a:defRPr sz="160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50" name="Google Shape;50;p11"/>
          <p:cNvSpPr txBox="1"/>
          <p:nvPr>
            <p:ph idx="1" type="body"/>
          </p:nvPr>
        </p:nvSpPr>
        <p:spPr>
          <a:xfrm>
            <a:off x="415600" y="4202967"/>
            <a:ext cx="11360700" cy="1734300"/>
          </a:xfrm>
          <a:prstGeom prst="rect">
            <a:avLst/>
          </a:prstGeom>
        </p:spPr>
        <p:txBody>
          <a:bodyPr anchorCtr="0" anchor="t" bIns="121900" lIns="121900" spcFirstLastPara="1" rIns="121900" wrap="square" tIns="121900">
            <a:noAutofit/>
          </a:bodyPr>
          <a:lstStyle>
            <a:lvl1pPr indent="-381000" lvl="0" marL="457200" algn="ctr">
              <a:spcBef>
                <a:spcPts val="0"/>
              </a:spcBef>
              <a:spcAft>
                <a:spcPts val="0"/>
              </a:spcAft>
              <a:buSzPts val="2400"/>
              <a:buChar char="●"/>
              <a:defRPr/>
            </a:lvl1pPr>
            <a:lvl2pPr indent="-349250" lvl="1" marL="914400" algn="ctr">
              <a:spcBef>
                <a:spcPts val="2100"/>
              </a:spcBef>
              <a:spcAft>
                <a:spcPts val="0"/>
              </a:spcAft>
              <a:buSzPts val="1900"/>
              <a:buChar char="○"/>
              <a:defRPr/>
            </a:lvl2pPr>
            <a:lvl3pPr indent="-349250" lvl="2" marL="1371600" algn="ctr">
              <a:spcBef>
                <a:spcPts val="2100"/>
              </a:spcBef>
              <a:spcAft>
                <a:spcPts val="0"/>
              </a:spcAft>
              <a:buSzPts val="1900"/>
              <a:buChar char="■"/>
              <a:defRPr/>
            </a:lvl3pPr>
            <a:lvl4pPr indent="-349250" lvl="3" marL="1828800" algn="ctr">
              <a:spcBef>
                <a:spcPts val="2100"/>
              </a:spcBef>
              <a:spcAft>
                <a:spcPts val="0"/>
              </a:spcAft>
              <a:buSzPts val="1900"/>
              <a:buChar char="●"/>
              <a:defRPr/>
            </a:lvl4pPr>
            <a:lvl5pPr indent="-349250" lvl="4" marL="2286000" algn="ctr">
              <a:spcBef>
                <a:spcPts val="2100"/>
              </a:spcBef>
              <a:spcAft>
                <a:spcPts val="0"/>
              </a:spcAft>
              <a:buSzPts val="1900"/>
              <a:buChar char="○"/>
              <a:defRPr/>
            </a:lvl5pPr>
            <a:lvl6pPr indent="-349250" lvl="5" marL="2743200" algn="ctr">
              <a:spcBef>
                <a:spcPts val="2100"/>
              </a:spcBef>
              <a:spcAft>
                <a:spcPts val="0"/>
              </a:spcAft>
              <a:buSzPts val="1900"/>
              <a:buChar char="■"/>
              <a:defRPr/>
            </a:lvl6pPr>
            <a:lvl7pPr indent="-349250" lvl="6" marL="3200400" algn="ctr">
              <a:spcBef>
                <a:spcPts val="2100"/>
              </a:spcBef>
              <a:spcAft>
                <a:spcPts val="0"/>
              </a:spcAft>
              <a:buSzPts val="1900"/>
              <a:buChar char="●"/>
              <a:defRPr/>
            </a:lvl7pPr>
            <a:lvl8pPr indent="-349250" lvl="7" marL="3657600" algn="ctr">
              <a:spcBef>
                <a:spcPts val="2100"/>
              </a:spcBef>
              <a:spcAft>
                <a:spcPts val="0"/>
              </a:spcAft>
              <a:buSzPts val="1900"/>
              <a:buChar char="○"/>
              <a:defRPr/>
            </a:lvl8pPr>
            <a:lvl9pPr indent="-349250" lvl="8" marL="4114800" algn="ctr">
              <a:spcBef>
                <a:spcPts val="2100"/>
              </a:spcBef>
              <a:spcAft>
                <a:spcPts val="2100"/>
              </a:spcAft>
              <a:buSzPts val="1900"/>
              <a:buChar char="■"/>
              <a:defRPr/>
            </a:lvl9pPr>
          </a:lstStyle>
          <a:p/>
        </p:txBody>
      </p:sp>
      <p:sp>
        <p:nvSpPr>
          <p:cNvPr id="51" name="Google Shape;51;p11"/>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OBJECT_1">
    <p:spTree>
      <p:nvGrpSpPr>
        <p:cNvPr id="54" name="Shape 54"/>
        <p:cNvGrpSpPr/>
        <p:nvPr/>
      </p:nvGrpSpPr>
      <p:grpSpPr>
        <a:xfrm>
          <a:off x="0" y="0"/>
          <a:ext cx="0" cy="0"/>
          <a:chOff x="0" y="0"/>
          <a:chExt cx="0" cy="0"/>
        </a:xfrm>
      </p:grpSpPr>
      <p:sp>
        <p:nvSpPr>
          <p:cNvPr id="55" name="Google Shape;55;p13"/>
          <p:cNvSpPr txBox="1"/>
          <p:nvPr>
            <p:ph type="title"/>
          </p:nvPr>
        </p:nvSpPr>
        <p:spPr>
          <a:xfrm>
            <a:off x="574040" y="1010234"/>
            <a:ext cx="11043900" cy="574800"/>
          </a:xfrm>
          <a:prstGeom prst="rect">
            <a:avLst/>
          </a:prstGeom>
          <a:noFill/>
          <a:ln>
            <a:noFill/>
          </a:ln>
        </p:spPr>
        <p:txBody>
          <a:bodyPr anchorCtr="0" anchor="t" bIns="0" lIns="0" spcFirstLastPara="1" rIns="0" wrap="square" tIns="0">
            <a:noAutofit/>
          </a:bodyPr>
          <a:lstStyle>
            <a:lvl1pPr lvl="0" rtl="0" algn="l">
              <a:spcBef>
                <a:spcPts val="0"/>
              </a:spcBef>
              <a:spcAft>
                <a:spcPts val="0"/>
              </a:spcAft>
              <a:buSzPts val="3700"/>
              <a:buNone/>
              <a:defRPr b="1" i="0" sz="3600">
                <a:solidFill>
                  <a:srgbClr val="A33E27"/>
                </a:solidFill>
                <a:latin typeface="Trebuchet MS"/>
                <a:ea typeface="Trebuchet MS"/>
                <a:cs typeface="Trebuchet MS"/>
                <a:sym typeface="Trebuchet MS"/>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6" name="Google Shape;56;p13"/>
          <p:cNvSpPr txBox="1"/>
          <p:nvPr>
            <p:ph idx="11" type="ftr"/>
          </p:nvPr>
        </p:nvSpPr>
        <p:spPr>
          <a:xfrm>
            <a:off x="4145280" y="6377940"/>
            <a:ext cx="3901500" cy="3429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7" name="Google Shape;57;p13"/>
          <p:cNvSpPr txBox="1"/>
          <p:nvPr>
            <p:ph idx="10" type="dt"/>
          </p:nvPr>
        </p:nvSpPr>
        <p:spPr>
          <a:xfrm>
            <a:off x="609600" y="6377940"/>
            <a:ext cx="2804100" cy="342900"/>
          </a:xfrm>
          <a:prstGeom prst="rect">
            <a:avLst/>
          </a:prstGeom>
          <a:noFill/>
          <a:ln>
            <a:noFill/>
          </a:ln>
        </p:spPr>
        <p:txBody>
          <a:bodyPr anchorCtr="0" anchor="t" bIns="0" lIns="0" spcFirstLastPara="1" rIns="0" wrap="square" tIns="0">
            <a:no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8" name="Google Shape;58;p13"/>
          <p:cNvSpPr txBox="1"/>
          <p:nvPr>
            <p:ph idx="12" type="sldNum"/>
          </p:nvPr>
        </p:nvSpPr>
        <p:spPr>
          <a:xfrm>
            <a:off x="8778240" y="6377940"/>
            <a:ext cx="2804100" cy="342900"/>
          </a:xfrm>
          <a:prstGeom prst="rect">
            <a:avLst/>
          </a:prstGeom>
          <a:noFill/>
          <a:ln>
            <a:noFill/>
          </a:ln>
        </p:spPr>
        <p:txBody>
          <a:bodyPr anchorCtr="0" anchor="t" bIns="0" lIns="0" spcFirstLastPara="1" rIns="0" wrap="square" tIns="0">
            <a:no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sz="1800">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showMasterSp="0">
  <p:cSld name="Title and Content">
    <p:bg>
      <p:bgPr>
        <a:solidFill>
          <a:schemeClr val="lt1"/>
        </a:solidFill>
      </p:bgPr>
    </p:bg>
    <p:spTree>
      <p:nvGrpSpPr>
        <p:cNvPr id="59" name="Shape 59"/>
        <p:cNvGrpSpPr/>
        <p:nvPr/>
      </p:nvGrpSpPr>
      <p:grpSpPr>
        <a:xfrm>
          <a:off x="0" y="0"/>
          <a:ext cx="0" cy="0"/>
          <a:chOff x="0" y="0"/>
          <a:chExt cx="0" cy="0"/>
        </a:xfrm>
      </p:grpSpPr>
      <p:sp>
        <p:nvSpPr>
          <p:cNvPr id="60" name="Google Shape;60;p1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1" name="Google Shape;61;p14"/>
          <p:cNvSpPr/>
          <p:nvPr/>
        </p:nvSpPr>
        <p:spPr>
          <a:xfrm>
            <a:off x="0" y="0"/>
            <a:ext cx="12192000" cy="6858000"/>
          </a:xfrm>
          <a:custGeom>
            <a:rect b="b" l="l" r="r" t="t"/>
            <a:pathLst>
              <a:path extrusionOk="0" h="6858000" w="12192000">
                <a:moveTo>
                  <a:pt x="0" y="6858000"/>
                </a:moveTo>
                <a:lnTo>
                  <a:pt x="12192000" y="6858000"/>
                </a:lnTo>
                <a:lnTo>
                  <a:pt x="12192000" y="0"/>
                </a:lnTo>
                <a:lnTo>
                  <a:pt x="0" y="0"/>
                </a:lnTo>
                <a:lnTo>
                  <a:pt x="0" y="6858000"/>
                </a:lnTo>
                <a:close/>
              </a:path>
            </a:pathLst>
          </a:custGeom>
          <a:solidFill>
            <a:srgbClr val="FFFF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2" name="Google Shape;62;p14"/>
          <p:cNvSpPr/>
          <p:nvPr/>
        </p:nvSpPr>
        <p:spPr>
          <a:xfrm>
            <a:off x="609600" y="6477000"/>
            <a:ext cx="10974705" cy="0"/>
          </a:xfrm>
          <a:custGeom>
            <a:rect b="b" l="l" r="r" t="t"/>
            <a:pathLst>
              <a:path extrusionOk="0" h="120000" w="10974705">
                <a:moveTo>
                  <a:pt x="0" y="0"/>
                </a:moveTo>
                <a:lnTo>
                  <a:pt x="10974578" y="0"/>
                </a:lnTo>
              </a:path>
            </a:pathLst>
          </a:custGeom>
          <a:noFill/>
          <a:ln cap="flat" cmpd="sng" w="9525">
            <a:solidFill>
              <a:srgbClr val="D15A3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3" name="Google Shape;63;p14"/>
          <p:cNvSpPr txBox="1"/>
          <p:nvPr>
            <p:ph type="title"/>
          </p:nvPr>
        </p:nvSpPr>
        <p:spPr>
          <a:xfrm>
            <a:off x="574040" y="1010234"/>
            <a:ext cx="11043900" cy="574800"/>
          </a:xfrm>
          <a:prstGeom prst="rect">
            <a:avLst/>
          </a:prstGeom>
          <a:noFill/>
          <a:ln>
            <a:noFill/>
          </a:ln>
        </p:spPr>
        <p:txBody>
          <a:bodyPr anchorCtr="0" anchor="t" bIns="0" lIns="0" spcFirstLastPara="1" rIns="0" wrap="square" tIns="0">
            <a:noAutofit/>
          </a:bodyPr>
          <a:lstStyle>
            <a:lvl1pPr lvl="0" rtl="0" algn="l">
              <a:spcBef>
                <a:spcPts val="0"/>
              </a:spcBef>
              <a:spcAft>
                <a:spcPts val="0"/>
              </a:spcAft>
              <a:buSzPts val="3700"/>
              <a:buNone/>
              <a:defRPr b="1" i="0" sz="3600">
                <a:solidFill>
                  <a:srgbClr val="A33E27"/>
                </a:solidFill>
                <a:latin typeface="Trebuchet MS"/>
                <a:ea typeface="Trebuchet MS"/>
                <a:cs typeface="Trebuchet MS"/>
                <a:sym typeface="Trebuchet MS"/>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64" name="Google Shape;64;p14"/>
          <p:cNvSpPr txBox="1"/>
          <p:nvPr>
            <p:ph idx="1" type="body"/>
          </p:nvPr>
        </p:nvSpPr>
        <p:spPr>
          <a:xfrm>
            <a:off x="815847" y="1822830"/>
            <a:ext cx="10560300" cy="3802500"/>
          </a:xfrm>
          <a:prstGeom prst="rect">
            <a:avLst/>
          </a:prstGeom>
          <a:noFill/>
          <a:ln>
            <a:noFill/>
          </a:ln>
        </p:spPr>
        <p:txBody>
          <a:bodyPr anchorCtr="0" anchor="t" bIns="0" lIns="0" spcFirstLastPara="1" rIns="0" wrap="square" tIns="0">
            <a:noAutofit/>
          </a:bodyPr>
          <a:lstStyle>
            <a:lvl1pPr indent="-228600" lvl="0" marL="457200" rtl="0" algn="l">
              <a:spcBef>
                <a:spcPts val="0"/>
              </a:spcBef>
              <a:spcAft>
                <a:spcPts val="0"/>
              </a:spcAft>
              <a:buSzPts val="2400"/>
              <a:buNone/>
              <a:defRPr b="0" i="0">
                <a:solidFill>
                  <a:schemeClr val="dk1"/>
                </a:solidFill>
              </a:defRPr>
            </a:lvl1pPr>
            <a:lvl2pPr indent="-228600" lvl="1" marL="914400" rtl="0" algn="l">
              <a:spcBef>
                <a:spcPts val="2100"/>
              </a:spcBef>
              <a:spcAft>
                <a:spcPts val="0"/>
              </a:spcAft>
              <a:buSzPts val="1900"/>
              <a:buNone/>
              <a:defRPr/>
            </a:lvl2pPr>
            <a:lvl3pPr indent="-228600" lvl="2" marL="1371600" rtl="0" algn="l">
              <a:spcBef>
                <a:spcPts val="2100"/>
              </a:spcBef>
              <a:spcAft>
                <a:spcPts val="0"/>
              </a:spcAft>
              <a:buSzPts val="1900"/>
              <a:buNone/>
              <a:defRPr/>
            </a:lvl3pPr>
            <a:lvl4pPr indent="-228600" lvl="3" marL="1828800" rtl="0" algn="l">
              <a:spcBef>
                <a:spcPts val="2100"/>
              </a:spcBef>
              <a:spcAft>
                <a:spcPts val="0"/>
              </a:spcAft>
              <a:buSzPts val="1900"/>
              <a:buNone/>
              <a:defRPr/>
            </a:lvl4pPr>
            <a:lvl5pPr indent="-228600" lvl="4" marL="2286000" rtl="0" algn="l">
              <a:spcBef>
                <a:spcPts val="2100"/>
              </a:spcBef>
              <a:spcAft>
                <a:spcPts val="0"/>
              </a:spcAft>
              <a:buSzPts val="1900"/>
              <a:buNone/>
              <a:defRPr/>
            </a:lvl5pPr>
            <a:lvl6pPr indent="-228600" lvl="5" marL="2743200" rtl="0" algn="l">
              <a:spcBef>
                <a:spcPts val="2100"/>
              </a:spcBef>
              <a:spcAft>
                <a:spcPts val="0"/>
              </a:spcAft>
              <a:buSzPts val="1900"/>
              <a:buNone/>
              <a:defRPr/>
            </a:lvl6pPr>
            <a:lvl7pPr indent="-228600" lvl="6" marL="3200400" rtl="0" algn="l">
              <a:spcBef>
                <a:spcPts val="2100"/>
              </a:spcBef>
              <a:spcAft>
                <a:spcPts val="0"/>
              </a:spcAft>
              <a:buSzPts val="1900"/>
              <a:buNone/>
              <a:defRPr/>
            </a:lvl7pPr>
            <a:lvl8pPr indent="-228600" lvl="7" marL="3657600" rtl="0" algn="l">
              <a:spcBef>
                <a:spcPts val="2100"/>
              </a:spcBef>
              <a:spcAft>
                <a:spcPts val="0"/>
              </a:spcAft>
              <a:buSzPts val="1900"/>
              <a:buNone/>
              <a:defRPr/>
            </a:lvl8pPr>
            <a:lvl9pPr indent="-228600" lvl="8" marL="4114800" rtl="0" algn="l">
              <a:spcBef>
                <a:spcPts val="2100"/>
              </a:spcBef>
              <a:spcAft>
                <a:spcPts val="2100"/>
              </a:spcAft>
              <a:buSzPts val="1900"/>
              <a:buNone/>
              <a:defRPr/>
            </a:lvl9pPr>
          </a:lstStyle>
          <a:p/>
        </p:txBody>
      </p:sp>
      <p:sp>
        <p:nvSpPr>
          <p:cNvPr id="65" name="Google Shape;65;p14"/>
          <p:cNvSpPr txBox="1"/>
          <p:nvPr>
            <p:ph idx="11" type="ftr"/>
          </p:nvPr>
        </p:nvSpPr>
        <p:spPr>
          <a:xfrm>
            <a:off x="4145280" y="6377940"/>
            <a:ext cx="3901500" cy="3429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6" name="Google Shape;66;p14"/>
          <p:cNvSpPr txBox="1"/>
          <p:nvPr>
            <p:ph idx="10" type="dt"/>
          </p:nvPr>
        </p:nvSpPr>
        <p:spPr>
          <a:xfrm>
            <a:off x="609600" y="6377940"/>
            <a:ext cx="2804100" cy="342900"/>
          </a:xfrm>
          <a:prstGeom prst="rect">
            <a:avLst/>
          </a:prstGeom>
          <a:noFill/>
          <a:ln>
            <a:noFill/>
          </a:ln>
        </p:spPr>
        <p:txBody>
          <a:bodyPr anchorCtr="0" anchor="t" bIns="0" lIns="0" spcFirstLastPara="1" rIns="0" wrap="square" tIns="0">
            <a:no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7" name="Google Shape;67;p14"/>
          <p:cNvSpPr txBox="1"/>
          <p:nvPr>
            <p:ph idx="12" type="sldNum"/>
          </p:nvPr>
        </p:nvSpPr>
        <p:spPr>
          <a:xfrm>
            <a:off x="8778240" y="6377940"/>
            <a:ext cx="2804100" cy="342900"/>
          </a:xfrm>
          <a:prstGeom prst="rect">
            <a:avLst/>
          </a:prstGeom>
          <a:noFill/>
          <a:ln>
            <a:noFill/>
          </a:ln>
        </p:spPr>
        <p:txBody>
          <a:bodyPr anchorCtr="0" anchor="t" bIns="0" lIns="0" spcFirstLastPara="1" rIns="0" wrap="square" tIns="0">
            <a:no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sz="1800">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OBJECT_2">
    <p:spTree>
      <p:nvGrpSpPr>
        <p:cNvPr id="68" name="Shape 68"/>
        <p:cNvGrpSpPr/>
        <p:nvPr/>
      </p:nvGrpSpPr>
      <p:grpSpPr>
        <a:xfrm>
          <a:off x="0" y="0"/>
          <a:ext cx="0" cy="0"/>
          <a:chOff x="0" y="0"/>
          <a:chExt cx="0" cy="0"/>
        </a:xfrm>
      </p:grpSpPr>
      <p:sp>
        <p:nvSpPr>
          <p:cNvPr id="69" name="Google Shape;69;p15"/>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3700"/>
              <a:buNone/>
              <a:defRPr/>
            </a:lvl1pPr>
            <a:lvl2pPr lvl="1" rtl="0" algn="ctr">
              <a:spcBef>
                <a:spcPts val="0"/>
              </a:spcBef>
              <a:spcAft>
                <a:spcPts val="0"/>
              </a:spcAft>
              <a:buSzPts val="3700"/>
              <a:buNone/>
              <a:defRPr/>
            </a:lvl2pPr>
            <a:lvl3pPr lvl="2" rtl="0" algn="ctr">
              <a:spcBef>
                <a:spcPts val="0"/>
              </a:spcBef>
              <a:spcAft>
                <a:spcPts val="0"/>
              </a:spcAft>
              <a:buSzPts val="3700"/>
              <a:buNone/>
              <a:defRPr/>
            </a:lvl3pPr>
            <a:lvl4pPr lvl="3" rtl="0" algn="ctr">
              <a:spcBef>
                <a:spcPts val="0"/>
              </a:spcBef>
              <a:spcAft>
                <a:spcPts val="0"/>
              </a:spcAft>
              <a:buSzPts val="3700"/>
              <a:buNone/>
              <a:defRPr/>
            </a:lvl4pPr>
            <a:lvl5pPr lvl="4" rtl="0" algn="ctr">
              <a:spcBef>
                <a:spcPts val="0"/>
              </a:spcBef>
              <a:spcAft>
                <a:spcPts val="0"/>
              </a:spcAft>
              <a:buSzPts val="3700"/>
              <a:buNone/>
              <a:defRPr/>
            </a:lvl5pPr>
            <a:lvl6pPr lvl="5" rtl="0" algn="ctr">
              <a:spcBef>
                <a:spcPts val="0"/>
              </a:spcBef>
              <a:spcAft>
                <a:spcPts val="0"/>
              </a:spcAft>
              <a:buSzPts val="3700"/>
              <a:buNone/>
              <a:defRPr/>
            </a:lvl6pPr>
            <a:lvl7pPr lvl="6" rtl="0" algn="ctr">
              <a:spcBef>
                <a:spcPts val="0"/>
              </a:spcBef>
              <a:spcAft>
                <a:spcPts val="0"/>
              </a:spcAft>
              <a:buSzPts val="3700"/>
              <a:buNone/>
              <a:defRPr/>
            </a:lvl7pPr>
            <a:lvl8pPr lvl="7" rtl="0" algn="ctr">
              <a:spcBef>
                <a:spcPts val="0"/>
              </a:spcBef>
              <a:spcAft>
                <a:spcPts val="0"/>
              </a:spcAft>
              <a:buSzPts val="3700"/>
              <a:buNone/>
              <a:defRPr/>
            </a:lvl8pPr>
            <a:lvl9pPr lvl="8" rtl="0" algn="ctr">
              <a:spcBef>
                <a:spcPts val="0"/>
              </a:spcBef>
              <a:spcAft>
                <a:spcPts val="0"/>
              </a:spcAft>
              <a:buSzPts val="3700"/>
              <a:buNone/>
              <a:defRPr/>
            </a:lvl9pPr>
          </a:lstStyle>
          <a:p/>
        </p:txBody>
      </p:sp>
      <p:sp>
        <p:nvSpPr>
          <p:cNvPr id="70" name="Google Shape;70;p15"/>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360"/>
              </a:spcBef>
              <a:spcAft>
                <a:spcPts val="0"/>
              </a:spcAft>
              <a:buClr>
                <a:schemeClr val="dk1"/>
              </a:buClr>
              <a:buSzPts val="1800"/>
              <a:buChar char="○"/>
              <a:defRPr/>
            </a:lvl2pPr>
            <a:lvl3pPr indent="-342900" lvl="2" marL="1371600" rtl="0" algn="l">
              <a:spcBef>
                <a:spcPts val="360"/>
              </a:spcBef>
              <a:spcAft>
                <a:spcPts val="0"/>
              </a:spcAft>
              <a:buClr>
                <a:schemeClr val="dk1"/>
              </a:buClr>
              <a:buSzPts val="1800"/>
              <a:buChar char="■"/>
              <a:defRPr/>
            </a:lvl3pPr>
            <a:lvl4pPr indent="-342900" lvl="3" marL="1828800" rtl="0" algn="l">
              <a:spcBef>
                <a:spcPts val="360"/>
              </a:spcBef>
              <a:spcAft>
                <a:spcPts val="0"/>
              </a:spcAft>
              <a:buClr>
                <a:schemeClr val="dk1"/>
              </a:buClr>
              <a:buSzPts val="1800"/>
              <a:buChar char="●"/>
              <a:defRPr/>
            </a:lvl4pPr>
            <a:lvl5pPr indent="-342900" lvl="4" marL="2286000" rtl="0" algn="l">
              <a:spcBef>
                <a:spcPts val="360"/>
              </a:spcBef>
              <a:spcAft>
                <a:spcPts val="0"/>
              </a:spcAft>
              <a:buClr>
                <a:schemeClr val="dk1"/>
              </a:buClr>
              <a:buSzPts val="1800"/>
              <a:buChar char="○"/>
              <a:defRPr/>
            </a:lvl5pPr>
            <a:lvl6pPr indent="-342900" lvl="5" marL="2743200" rtl="0" algn="l">
              <a:spcBef>
                <a:spcPts val="360"/>
              </a:spcBef>
              <a:spcAft>
                <a:spcPts val="0"/>
              </a:spcAft>
              <a:buClr>
                <a:schemeClr val="dk1"/>
              </a:buClr>
              <a:buSzPts val="1800"/>
              <a:buChar char="■"/>
              <a:defRPr/>
            </a:lvl6pPr>
            <a:lvl7pPr indent="-342900" lvl="6" marL="3200400" rtl="0" algn="l">
              <a:spcBef>
                <a:spcPts val="360"/>
              </a:spcBef>
              <a:spcAft>
                <a:spcPts val="0"/>
              </a:spcAft>
              <a:buClr>
                <a:schemeClr val="dk1"/>
              </a:buClr>
              <a:buSzPts val="1800"/>
              <a:buChar char="●"/>
              <a:defRPr/>
            </a:lvl7pPr>
            <a:lvl8pPr indent="-342900" lvl="7" marL="3657600" rtl="0" algn="l">
              <a:spcBef>
                <a:spcPts val="360"/>
              </a:spcBef>
              <a:spcAft>
                <a:spcPts val="0"/>
              </a:spcAft>
              <a:buClr>
                <a:schemeClr val="dk1"/>
              </a:buClr>
              <a:buSzPts val="1800"/>
              <a:buChar char="○"/>
              <a:defRPr/>
            </a:lvl8pPr>
            <a:lvl9pPr indent="-342900" lvl="8" marL="4114800" rtl="0" algn="l">
              <a:spcBef>
                <a:spcPts val="360"/>
              </a:spcBef>
              <a:spcAft>
                <a:spcPts val="0"/>
              </a:spcAft>
              <a:buClr>
                <a:schemeClr val="dk1"/>
              </a:buClr>
              <a:buSzPts val="1800"/>
              <a:buChar char="■"/>
              <a:defRPr/>
            </a:lvl9pPr>
          </a:lstStyle>
          <a:p/>
        </p:txBody>
      </p:sp>
      <p:sp>
        <p:nvSpPr>
          <p:cNvPr id="71" name="Google Shape;71;p15"/>
          <p:cNvSpPr txBox="1"/>
          <p:nvPr>
            <p:ph idx="10" type="dt"/>
          </p:nvPr>
        </p:nvSpPr>
        <p:spPr>
          <a:xfrm>
            <a:off x="609600" y="6245225"/>
            <a:ext cx="2844900" cy="476100"/>
          </a:xfrm>
          <a:prstGeom prst="rect">
            <a:avLst/>
          </a:prstGeom>
          <a:noFill/>
          <a:ln>
            <a:noFill/>
          </a:ln>
        </p:spPr>
        <p:txBody>
          <a:bodyPr anchorCtr="0" anchor="t"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2" name="Google Shape;72;p15"/>
          <p:cNvSpPr txBox="1"/>
          <p:nvPr>
            <p:ph idx="11" type="ftr"/>
          </p:nvPr>
        </p:nvSpPr>
        <p:spPr>
          <a:xfrm>
            <a:off x="4165600" y="6245225"/>
            <a:ext cx="3860700" cy="476100"/>
          </a:xfrm>
          <a:prstGeom prst="rect">
            <a:avLst/>
          </a:prstGeom>
          <a:noFill/>
          <a:ln>
            <a:noFill/>
          </a:ln>
        </p:spPr>
        <p:txBody>
          <a:bodyPr anchorCtr="0" anchor="t"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3" name="Google Shape;73;p15"/>
          <p:cNvSpPr txBox="1"/>
          <p:nvPr>
            <p:ph idx="12" type="sldNum"/>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lvl1pPr indent="0" lvl="0" marL="0" marR="0" rtl="0" algn="r">
              <a:lnSpc>
                <a:spcPct val="100000"/>
              </a:lnSpc>
              <a:spcBef>
                <a:spcPts val="0"/>
              </a:spcBef>
              <a:spcAft>
                <a:spcPts val="0"/>
              </a:spcAft>
              <a:buClr>
                <a:schemeClr val="dk1"/>
              </a:buClr>
              <a:buSzPts val="1400"/>
              <a:buFont typeface="Arial"/>
              <a:buNone/>
              <a:defRPr b="0" i="0" sz="1400" u="none">
                <a:solidFill>
                  <a:schemeClr val="dk1"/>
                </a:solidFill>
                <a:latin typeface="Arial"/>
                <a:ea typeface="Arial"/>
                <a:cs typeface="Arial"/>
                <a:sym typeface="Arial"/>
              </a:defRPr>
            </a:lvl1pPr>
            <a:lvl2pPr indent="0" lvl="1" marL="0" marR="0" rtl="0" algn="r">
              <a:lnSpc>
                <a:spcPct val="100000"/>
              </a:lnSpc>
              <a:spcBef>
                <a:spcPts val="0"/>
              </a:spcBef>
              <a:spcAft>
                <a:spcPts val="0"/>
              </a:spcAft>
              <a:buClr>
                <a:schemeClr val="dk1"/>
              </a:buClr>
              <a:buSzPts val="1400"/>
              <a:buFont typeface="Arial"/>
              <a:buNone/>
              <a:defRPr b="0" i="0" sz="1400" u="none">
                <a:solidFill>
                  <a:schemeClr val="dk1"/>
                </a:solidFill>
                <a:latin typeface="Arial"/>
                <a:ea typeface="Arial"/>
                <a:cs typeface="Arial"/>
                <a:sym typeface="Arial"/>
              </a:defRPr>
            </a:lvl2pPr>
            <a:lvl3pPr indent="0" lvl="2" marL="0" marR="0" rtl="0" algn="r">
              <a:lnSpc>
                <a:spcPct val="100000"/>
              </a:lnSpc>
              <a:spcBef>
                <a:spcPts val="0"/>
              </a:spcBef>
              <a:spcAft>
                <a:spcPts val="0"/>
              </a:spcAft>
              <a:buClr>
                <a:schemeClr val="dk1"/>
              </a:buClr>
              <a:buSzPts val="1400"/>
              <a:buFont typeface="Arial"/>
              <a:buNone/>
              <a:defRPr b="0" i="0" sz="1400" u="none">
                <a:solidFill>
                  <a:schemeClr val="dk1"/>
                </a:solidFill>
                <a:latin typeface="Arial"/>
                <a:ea typeface="Arial"/>
                <a:cs typeface="Arial"/>
                <a:sym typeface="Arial"/>
              </a:defRPr>
            </a:lvl3pPr>
            <a:lvl4pPr indent="0" lvl="3" marL="0" marR="0" rtl="0" algn="r">
              <a:lnSpc>
                <a:spcPct val="100000"/>
              </a:lnSpc>
              <a:spcBef>
                <a:spcPts val="0"/>
              </a:spcBef>
              <a:spcAft>
                <a:spcPts val="0"/>
              </a:spcAft>
              <a:buClr>
                <a:schemeClr val="dk1"/>
              </a:buClr>
              <a:buSzPts val="1400"/>
              <a:buFont typeface="Arial"/>
              <a:buNone/>
              <a:defRPr b="0" i="0" sz="1400" u="none">
                <a:solidFill>
                  <a:schemeClr val="dk1"/>
                </a:solidFill>
                <a:latin typeface="Arial"/>
                <a:ea typeface="Arial"/>
                <a:cs typeface="Arial"/>
                <a:sym typeface="Arial"/>
              </a:defRPr>
            </a:lvl4pPr>
            <a:lvl5pPr indent="0" lvl="4" marL="0" marR="0" rtl="0" algn="r">
              <a:lnSpc>
                <a:spcPct val="100000"/>
              </a:lnSpc>
              <a:spcBef>
                <a:spcPts val="0"/>
              </a:spcBef>
              <a:spcAft>
                <a:spcPts val="0"/>
              </a:spcAft>
              <a:buClr>
                <a:schemeClr val="dk1"/>
              </a:buClr>
              <a:buSzPts val="1400"/>
              <a:buFont typeface="Arial"/>
              <a:buNone/>
              <a:defRPr b="0" i="0" sz="1400" u="none">
                <a:solidFill>
                  <a:schemeClr val="dk1"/>
                </a:solidFill>
                <a:latin typeface="Arial"/>
                <a:ea typeface="Arial"/>
                <a:cs typeface="Arial"/>
                <a:sym typeface="Arial"/>
              </a:defRPr>
            </a:lvl5pPr>
            <a:lvl6pPr indent="0" lvl="5" marL="0" marR="0" rtl="0" algn="r">
              <a:lnSpc>
                <a:spcPct val="100000"/>
              </a:lnSpc>
              <a:spcBef>
                <a:spcPts val="0"/>
              </a:spcBef>
              <a:spcAft>
                <a:spcPts val="0"/>
              </a:spcAft>
              <a:buClr>
                <a:schemeClr val="dk1"/>
              </a:buClr>
              <a:buSzPts val="1400"/>
              <a:buFont typeface="Arial"/>
              <a:buNone/>
              <a:defRPr b="0" i="0" sz="1400" u="none">
                <a:solidFill>
                  <a:schemeClr val="dk1"/>
                </a:solidFill>
                <a:latin typeface="Arial"/>
                <a:ea typeface="Arial"/>
                <a:cs typeface="Arial"/>
                <a:sym typeface="Arial"/>
              </a:defRPr>
            </a:lvl6pPr>
            <a:lvl7pPr indent="0" lvl="6" marL="0" marR="0" rtl="0" algn="r">
              <a:lnSpc>
                <a:spcPct val="100000"/>
              </a:lnSpc>
              <a:spcBef>
                <a:spcPts val="0"/>
              </a:spcBef>
              <a:spcAft>
                <a:spcPts val="0"/>
              </a:spcAft>
              <a:buClr>
                <a:schemeClr val="dk1"/>
              </a:buClr>
              <a:buSzPts val="1400"/>
              <a:buFont typeface="Arial"/>
              <a:buNone/>
              <a:defRPr b="0" i="0" sz="1400" u="none">
                <a:solidFill>
                  <a:schemeClr val="dk1"/>
                </a:solidFill>
                <a:latin typeface="Arial"/>
                <a:ea typeface="Arial"/>
                <a:cs typeface="Arial"/>
                <a:sym typeface="Arial"/>
              </a:defRPr>
            </a:lvl7pPr>
            <a:lvl8pPr indent="0" lvl="7" marL="0" marR="0" rtl="0" algn="r">
              <a:lnSpc>
                <a:spcPct val="100000"/>
              </a:lnSpc>
              <a:spcBef>
                <a:spcPts val="0"/>
              </a:spcBef>
              <a:spcAft>
                <a:spcPts val="0"/>
              </a:spcAft>
              <a:buClr>
                <a:schemeClr val="dk1"/>
              </a:buClr>
              <a:buSzPts val="1400"/>
              <a:buFont typeface="Arial"/>
              <a:buNone/>
              <a:defRPr b="0" i="0" sz="1400" u="none">
                <a:solidFill>
                  <a:schemeClr val="dk1"/>
                </a:solidFill>
                <a:latin typeface="Arial"/>
                <a:ea typeface="Arial"/>
                <a:cs typeface="Arial"/>
                <a:sym typeface="Arial"/>
              </a:defRPr>
            </a:lvl8pPr>
            <a:lvl9pPr indent="0" lvl="8" marL="0" marR="0" rtl="0" algn="r">
              <a:lnSpc>
                <a:spcPct val="100000"/>
              </a:lnSpc>
              <a:spcBef>
                <a:spcPts val="0"/>
              </a:spcBef>
              <a:spcAft>
                <a:spcPts val="0"/>
              </a:spcAft>
              <a:buClr>
                <a:schemeClr val="dk1"/>
              </a:buClr>
              <a:buSzPts val="1400"/>
              <a:buFont typeface="Arial"/>
              <a:buNone/>
              <a:defRPr b="0" i="0" sz="1400" u="non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1300">
              <a:solidFill>
                <a:schemeClr val="dk2"/>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
  <p:cSld name="OBJECT_3">
    <p:spTree>
      <p:nvGrpSpPr>
        <p:cNvPr id="74" name="Shape 74"/>
        <p:cNvGrpSpPr/>
        <p:nvPr/>
      </p:nvGrpSpPr>
      <p:grpSpPr>
        <a:xfrm>
          <a:off x="0" y="0"/>
          <a:ext cx="0" cy="0"/>
          <a:chOff x="0" y="0"/>
          <a:chExt cx="0" cy="0"/>
        </a:xfrm>
      </p:grpSpPr>
      <p:sp>
        <p:nvSpPr>
          <p:cNvPr id="75" name="Google Shape;75;p16"/>
          <p:cNvSpPr txBox="1"/>
          <p:nvPr>
            <p:ph type="title"/>
          </p:nvPr>
        </p:nvSpPr>
        <p:spPr>
          <a:xfrm>
            <a:off x="2910416" y="223837"/>
            <a:ext cx="6364800" cy="695400"/>
          </a:xfrm>
          <a:prstGeom prst="rect">
            <a:avLst/>
          </a:prstGeom>
          <a:noFill/>
          <a:ln>
            <a:noFill/>
          </a:ln>
        </p:spPr>
        <p:txBody>
          <a:bodyPr anchorCtr="0" anchor="t" bIns="0" lIns="0" spcFirstLastPara="1" rIns="0" wrap="square" tIns="0">
            <a:noAutofit/>
          </a:bodyPr>
          <a:lstStyle>
            <a:lvl1pPr lvl="0" rtl="0" algn="ctr">
              <a:spcBef>
                <a:spcPts val="0"/>
              </a:spcBef>
              <a:spcAft>
                <a:spcPts val="0"/>
              </a:spcAft>
              <a:buSzPts val="3700"/>
              <a:buNone/>
              <a:defRPr b="0" i="0" sz="4400">
                <a:solidFill>
                  <a:schemeClr val="dk1"/>
                </a:solidFill>
                <a:latin typeface="Arial"/>
                <a:ea typeface="Arial"/>
                <a:cs typeface="Arial"/>
                <a:sym typeface="Arial"/>
              </a:defRPr>
            </a:lvl1pPr>
            <a:lvl2pPr lvl="1" rtl="0" algn="ctr">
              <a:spcBef>
                <a:spcPts val="0"/>
              </a:spcBef>
              <a:spcAft>
                <a:spcPts val="0"/>
              </a:spcAft>
              <a:buSzPts val="3700"/>
              <a:buNone/>
              <a:defRPr/>
            </a:lvl2pPr>
            <a:lvl3pPr lvl="2" rtl="0" algn="ctr">
              <a:spcBef>
                <a:spcPts val="0"/>
              </a:spcBef>
              <a:spcAft>
                <a:spcPts val="0"/>
              </a:spcAft>
              <a:buSzPts val="3700"/>
              <a:buNone/>
              <a:defRPr/>
            </a:lvl3pPr>
            <a:lvl4pPr lvl="3" rtl="0" algn="ctr">
              <a:spcBef>
                <a:spcPts val="0"/>
              </a:spcBef>
              <a:spcAft>
                <a:spcPts val="0"/>
              </a:spcAft>
              <a:buSzPts val="3700"/>
              <a:buNone/>
              <a:defRPr/>
            </a:lvl4pPr>
            <a:lvl5pPr lvl="4" rtl="0" algn="ctr">
              <a:spcBef>
                <a:spcPts val="0"/>
              </a:spcBef>
              <a:spcAft>
                <a:spcPts val="0"/>
              </a:spcAft>
              <a:buSzPts val="3700"/>
              <a:buNone/>
              <a:defRPr/>
            </a:lvl5pPr>
            <a:lvl6pPr lvl="5" rtl="0" algn="ctr">
              <a:spcBef>
                <a:spcPts val="0"/>
              </a:spcBef>
              <a:spcAft>
                <a:spcPts val="0"/>
              </a:spcAft>
              <a:buSzPts val="3700"/>
              <a:buNone/>
              <a:defRPr/>
            </a:lvl6pPr>
            <a:lvl7pPr lvl="6" rtl="0" algn="ctr">
              <a:spcBef>
                <a:spcPts val="0"/>
              </a:spcBef>
              <a:spcAft>
                <a:spcPts val="0"/>
              </a:spcAft>
              <a:buSzPts val="3700"/>
              <a:buNone/>
              <a:defRPr/>
            </a:lvl7pPr>
            <a:lvl8pPr lvl="7" rtl="0" algn="ctr">
              <a:spcBef>
                <a:spcPts val="0"/>
              </a:spcBef>
              <a:spcAft>
                <a:spcPts val="0"/>
              </a:spcAft>
              <a:buSzPts val="3700"/>
              <a:buNone/>
              <a:defRPr/>
            </a:lvl8pPr>
            <a:lvl9pPr lvl="8" rtl="0" algn="ctr">
              <a:spcBef>
                <a:spcPts val="0"/>
              </a:spcBef>
              <a:spcAft>
                <a:spcPts val="0"/>
              </a:spcAft>
              <a:buSzPts val="3700"/>
              <a:buNone/>
              <a:defRPr/>
            </a:lvl9pPr>
          </a:lstStyle>
          <a:p/>
        </p:txBody>
      </p:sp>
      <p:sp>
        <p:nvSpPr>
          <p:cNvPr id="76" name="Google Shape;76;p16"/>
          <p:cNvSpPr txBox="1"/>
          <p:nvPr>
            <p:ph idx="1" type="body"/>
          </p:nvPr>
        </p:nvSpPr>
        <p:spPr>
          <a:xfrm>
            <a:off x="1782233" y="2216150"/>
            <a:ext cx="9304800" cy="3581400"/>
          </a:xfrm>
          <a:prstGeom prst="rect">
            <a:avLst/>
          </a:prstGeom>
          <a:noFill/>
          <a:ln>
            <a:noFill/>
          </a:ln>
        </p:spPr>
        <p:txBody>
          <a:bodyPr anchorCtr="0" anchor="t" bIns="0" lIns="0" spcFirstLastPara="1" rIns="0" wrap="square" tIns="0">
            <a:noAutofit/>
          </a:bodyPr>
          <a:lstStyle>
            <a:lvl1pPr indent="-228600" lvl="0" marL="457200" rtl="0" algn="l">
              <a:spcBef>
                <a:spcPts val="360"/>
              </a:spcBef>
              <a:spcAft>
                <a:spcPts val="0"/>
              </a:spcAft>
              <a:buSzPts val="2400"/>
              <a:buNone/>
              <a:defRPr b="0" i="0">
                <a:solidFill>
                  <a:schemeClr val="dk1"/>
                </a:solidFill>
              </a:defRPr>
            </a:lvl1pPr>
            <a:lvl2pPr indent="-228600" lvl="1" marL="914400" rtl="0" algn="l">
              <a:spcBef>
                <a:spcPts val="360"/>
              </a:spcBef>
              <a:spcAft>
                <a:spcPts val="0"/>
              </a:spcAft>
              <a:buSzPts val="1900"/>
              <a:buNone/>
              <a:defRPr/>
            </a:lvl2pPr>
            <a:lvl3pPr indent="-228600" lvl="2" marL="1371600" rtl="0" algn="l">
              <a:spcBef>
                <a:spcPts val="360"/>
              </a:spcBef>
              <a:spcAft>
                <a:spcPts val="0"/>
              </a:spcAft>
              <a:buSzPts val="1900"/>
              <a:buNone/>
              <a:defRPr/>
            </a:lvl3pPr>
            <a:lvl4pPr indent="-228600" lvl="3" marL="1828800" rtl="0" algn="l">
              <a:spcBef>
                <a:spcPts val="360"/>
              </a:spcBef>
              <a:spcAft>
                <a:spcPts val="0"/>
              </a:spcAft>
              <a:buSzPts val="1900"/>
              <a:buNone/>
              <a:defRPr/>
            </a:lvl4pPr>
            <a:lvl5pPr indent="-228600" lvl="4" marL="2286000" rtl="0" algn="l">
              <a:spcBef>
                <a:spcPts val="360"/>
              </a:spcBef>
              <a:spcAft>
                <a:spcPts val="0"/>
              </a:spcAft>
              <a:buSzPts val="1900"/>
              <a:buNone/>
              <a:defRPr/>
            </a:lvl5pPr>
            <a:lvl6pPr indent="-228600" lvl="5" marL="2743200" rtl="0" algn="l">
              <a:spcBef>
                <a:spcPts val="0"/>
              </a:spcBef>
              <a:spcAft>
                <a:spcPts val="0"/>
              </a:spcAft>
              <a:buSzPts val="1900"/>
              <a:buNone/>
              <a:defRPr/>
            </a:lvl6pPr>
            <a:lvl7pPr indent="-228600" lvl="6" marL="3200400" rtl="0" algn="l">
              <a:spcBef>
                <a:spcPts val="2100"/>
              </a:spcBef>
              <a:spcAft>
                <a:spcPts val="0"/>
              </a:spcAft>
              <a:buSzPts val="1900"/>
              <a:buNone/>
              <a:defRPr/>
            </a:lvl7pPr>
            <a:lvl8pPr indent="-228600" lvl="7" marL="3657600" rtl="0" algn="l">
              <a:spcBef>
                <a:spcPts val="2100"/>
              </a:spcBef>
              <a:spcAft>
                <a:spcPts val="0"/>
              </a:spcAft>
              <a:buSzPts val="1900"/>
              <a:buNone/>
              <a:defRPr/>
            </a:lvl8pPr>
            <a:lvl9pPr indent="-228600" lvl="8" marL="4114800" rtl="0" algn="l">
              <a:spcBef>
                <a:spcPts val="2100"/>
              </a:spcBef>
              <a:spcAft>
                <a:spcPts val="2100"/>
              </a:spcAft>
              <a:buSzPts val="1900"/>
              <a:buNone/>
              <a:defRPr/>
            </a:lvl9pPr>
          </a:lstStyle>
          <a:p/>
        </p:txBody>
      </p:sp>
      <p:sp>
        <p:nvSpPr>
          <p:cNvPr id="77" name="Google Shape;77;p16"/>
          <p:cNvSpPr txBox="1"/>
          <p:nvPr>
            <p:ph idx="11" type="ftr"/>
          </p:nvPr>
        </p:nvSpPr>
        <p:spPr>
          <a:xfrm>
            <a:off x="4144433" y="6378575"/>
            <a:ext cx="3903300" cy="3429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8" name="Google Shape;78;p16"/>
          <p:cNvSpPr txBox="1"/>
          <p:nvPr>
            <p:ph idx="10" type="dt"/>
          </p:nvPr>
        </p:nvSpPr>
        <p:spPr>
          <a:xfrm>
            <a:off x="609600" y="6378575"/>
            <a:ext cx="2804400" cy="3429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400"/>
              <a:buNone/>
              <a:defRPr>
                <a:solidFill>
                  <a:srgbClr val="898989"/>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9" name="Google Shape;79;p16"/>
          <p:cNvSpPr txBox="1"/>
          <p:nvPr>
            <p:ph idx="12" type="sldNum"/>
          </p:nvPr>
        </p:nvSpPr>
        <p:spPr>
          <a:xfrm>
            <a:off x="8777816" y="6378575"/>
            <a:ext cx="2804400" cy="342900"/>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1pPr>
            <a:lvl2pPr indent="0" lvl="1"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2pPr>
            <a:lvl3pPr indent="0" lvl="2"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3pPr>
            <a:lvl4pPr indent="0" lvl="3"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4pPr>
            <a:lvl5pPr indent="0" lvl="4"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5pPr>
            <a:lvl6pPr indent="0" lvl="5"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6pPr>
            <a:lvl7pPr indent="0" lvl="6"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7pPr>
            <a:lvl8pPr indent="0" lvl="7"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8pPr>
            <a:lvl9pPr indent="0" lvl="8"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1300">
              <a:solidFill>
                <a:schemeClr val="dk2"/>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
    <p:spTree>
      <p:nvGrpSpPr>
        <p:cNvPr id="80" name="Shape 80"/>
        <p:cNvGrpSpPr/>
        <p:nvPr/>
      </p:nvGrpSpPr>
      <p:grpSpPr>
        <a:xfrm>
          <a:off x="0" y="0"/>
          <a:ext cx="0" cy="0"/>
          <a:chOff x="0" y="0"/>
          <a:chExt cx="0" cy="0"/>
        </a:xfrm>
      </p:grpSpPr>
      <p:sp>
        <p:nvSpPr>
          <p:cNvPr id="81" name="Google Shape;81;p17"/>
          <p:cNvSpPr txBox="1"/>
          <p:nvPr>
            <p:ph idx="11" type="ftr"/>
          </p:nvPr>
        </p:nvSpPr>
        <p:spPr>
          <a:xfrm>
            <a:off x="4144433" y="6378575"/>
            <a:ext cx="3903300" cy="3429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2" name="Google Shape;82;p17"/>
          <p:cNvSpPr txBox="1"/>
          <p:nvPr>
            <p:ph idx="10" type="dt"/>
          </p:nvPr>
        </p:nvSpPr>
        <p:spPr>
          <a:xfrm>
            <a:off x="609600" y="6378575"/>
            <a:ext cx="2804400" cy="3429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1400"/>
              <a:buNone/>
              <a:defRPr>
                <a:solidFill>
                  <a:srgbClr val="898989"/>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3" name="Google Shape;83;p17"/>
          <p:cNvSpPr txBox="1"/>
          <p:nvPr>
            <p:ph idx="12" type="sldNum"/>
          </p:nvPr>
        </p:nvSpPr>
        <p:spPr>
          <a:xfrm>
            <a:off x="8777816" y="6378575"/>
            <a:ext cx="2804400" cy="342900"/>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1pPr>
            <a:lvl2pPr indent="0" lvl="1"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2pPr>
            <a:lvl3pPr indent="0" lvl="2"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3pPr>
            <a:lvl4pPr indent="0" lvl="3"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4pPr>
            <a:lvl5pPr indent="0" lvl="4"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5pPr>
            <a:lvl6pPr indent="0" lvl="5"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6pPr>
            <a:lvl7pPr indent="0" lvl="6"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7pPr>
            <a:lvl8pPr indent="0" lvl="7"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8pPr>
            <a:lvl9pPr indent="0" lvl="8" marL="0" marR="0" rtl="0" algn="r">
              <a:lnSpc>
                <a:spcPct val="100000"/>
              </a:lnSpc>
              <a:spcBef>
                <a:spcPts val="0"/>
              </a:spcBef>
              <a:spcAft>
                <a:spcPts val="0"/>
              </a:spcAft>
              <a:buClr>
                <a:srgbClr val="898989"/>
              </a:buClr>
              <a:buSzPts val="1800"/>
              <a:buFont typeface="Arial"/>
              <a:buNone/>
              <a:defRPr b="0" i="0" sz="1800" u="none">
                <a:solidFill>
                  <a:srgbClr val="89898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sz="1300">
              <a:solidFill>
                <a:schemeClr val="dk2"/>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3">
  <p:cSld name="OBJECT_4">
    <p:spTree>
      <p:nvGrpSpPr>
        <p:cNvPr id="84" name="Shape 84"/>
        <p:cNvGrpSpPr/>
        <p:nvPr/>
      </p:nvGrpSpPr>
      <p:grpSpPr>
        <a:xfrm>
          <a:off x="0" y="0"/>
          <a:ext cx="0" cy="0"/>
          <a:chOff x="0" y="0"/>
          <a:chExt cx="0" cy="0"/>
        </a:xfrm>
      </p:grpSpPr>
      <p:sp>
        <p:nvSpPr>
          <p:cNvPr id="85" name="Google Shape;85;p1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86" name="Google Shape;86;p1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2100"/>
              </a:spcBef>
              <a:spcAft>
                <a:spcPts val="0"/>
              </a:spcAft>
              <a:buClr>
                <a:schemeClr val="dk1"/>
              </a:buClr>
              <a:buSzPts val="1800"/>
              <a:buChar char="○"/>
              <a:defRPr/>
            </a:lvl2pPr>
            <a:lvl3pPr indent="-342900" lvl="2" marL="1371600" rtl="0" algn="l">
              <a:lnSpc>
                <a:spcPct val="90000"/>
              </a:lnSpc>
              <a:spcBef>
                <a:spcPts val="2100"/>
              </a:spcBef>
              <a:spcAft>
                <a:spcPts val="0"/>
              </a:spcAft>
              <a:buClr>
                <a:schemeClr val="dk1"/>
              </a:buClr>
              <a:buSzPts val="1800"/>
              <a:buChar char="■"/>
              <a:defRPr/>
            </a:lvl3pPr>
            <a:lvl4pPr indent="-342900" lvl="3" marL="1828800" rtl="0" algn="l">
              <a:lnSpc>
                <a:spcPct val="90000"/>
              </a:lnSpc>
              <a:spcBef>
                <a:spcPts val="2100"/>
              </a:spcBef>
              <a:spcAft>
                <a:spcPts val="0"/>
              </a:spcAft>
              <a:buClr>
                <a:schemeClr val="dk1"/>
              </a:buClr>
              <a:buSzPts val="1800"/>
              <a:buChar char="●"/>
              <a:defRPr/>
            </a:lvl4pPr>
            <a:lvl5pPr indent="-342900" lvl="4" marL="2286000" rtl="0" algn="l">
              <a:lnSpc>
                <a:spcPct val="90000"/>
              </a:lnSpc>
              <a:spcBef>
                <a:spcPts val="2100"/>
              </a:spcBef>
              <a:spcAft>
                <a:spcPts val="0"/>
              </a:spcAft>
              <a:buClr>
                <a:schemeClr val="dk1"/>
              </a:buClr>
              <a:buSzPts val="1800"/>
              <a:buChar char="○"/>
              <a:defRPr/>
            </a:lvl5pPr>
            <a:lvl6pPr indent="-342900" lvl="5" marL="2743200" rtl="0" algn="l">
              <a:lnSpc>
                <a:spcPct val="90000"/>
              </a:lnSpc>
              <a:spcBef>
                <a:spcPts val="2100"/>
              </a:spcBef>
              <a:spcAft>
                <a:spcPts val="0"/>
              </a:spcAft>
              <a:buClr>
                <a:schemeClr val="dk1"/>
              </a:buClr>
              <a:buSzPts val="1800"/>
              <a:buChar char="■"/>
              <a:defRPr/>
            </a:lvl6pPr>
            <a:lvl7pPr indent="-342900" lvl="6" marL="3200400" rtl="0" algn="l">
              <a:lnSpc>
                <a:spcPct val="90000"/>
              </a:lnSpc>
              <a:spcBef>
                <a:spcPts val="2100"/>
              </a:spcBef>
              <a:spcAft>
                <a:spcPts val="0"/>
              </a:spcAft>
              <a:buClr>
                <a:schemeClr val="dk1"/>
              </a:buClr>
              <a:buSzPts val="1800"/>
              <a:buChar char="●"/>
              <a:defRPr/>
            </a:lvl7pPr>
            <a:lvl8pPr indent="-342900" lvl="7" marL="3657600" rtl="0" algn="l">
              <a:lnSpc>
                <a:spcPct val="90000"/>
              </a:lnSpc>
              <a:spcBef>
                <a:spcPts val="2100"/>
              </a:spcBef>
              <a:spcAft>
                <a:spcPts val="0"/>
              </a:spcAft>
              <a:buClr>
                <a:schemeClr val="dk1"/>
              </a:buClr>
              <a:buSzPts val="1800"/>
              <a:buChar char="○"/>
              <a:defRPr/>
            </a:lvl8pPr>
            <a:lvl9pPr indent="-342900" lvl="8" marL="4114800" rtl="0" algn="l">
              <a:lnSpc>
                <a:spcPct val="90000"/>
              </a:lnSpc>
              <a:spcBef>
                <a:spcPts val="2100"/>
              </a:spcBef>
              <a:spcAft>
                <a:spcPts val="2100"/>
              </a:spcAft>
              <a:buClr>
                <a:schemeClr val="dk1"/>
              </a:buClr>
              <a:buSzPts val="1800"/>
              <a:buChar char="■"/>
              <a:defRPr/>
            </a:lvl9pPr>
          </a:lstStyle>
          <a:p/>
        </p:txBody>
      </p:sp>
      <p:sp>
        <p:nvSpPr>
          <p:cNvPr id="87" name="Google Shape;87;p1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8" name="Google Shape;88;p1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9" name="Google Shape;89;p1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415600" y="2867800"/>
            <a:ext cx="11360700" cy="1122300"/>
          </a:xfrm>
          <a:prstGeom prst="rect">
            <a:avLst/>
          </a:prstGeom>
        </p:spPr>
        <p:txBody>
          <a:bodyPr anchorCtr="0" anchor="ctr" bIns="121900" lIns="121900" spcFirstLastPara="1" rIns="121900" wrap="square" tIns="12190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22" name="Google Shape;22;p4"/>
          <p:cNvSpPr txBox="1"/>
          <p:nvPr>
            <p:ph idx="1" type="body"/>
          </p:nvPr>
        </p:nvSpPr>
        <p:spPr>
          <a:xfrm>
            <a:off x="415600" y="1536633"/>
            <a:ext cx="11360700" cy="4555200"/>
          </a:xfrm>
          <a:prstGeom prst="rect">
            <a:avLst/>
          </a:prstGeom>
        </p:spPr>
        <p:txBody>
          <a:bodyPr anchorCtr="0" anchor="t" bIns="121900" lIns="121900" spcFirstLastPara="1" rIns="121900" wrap="square" tIns="121900">
            <a:noAutofit/>
          </a:bodyPr>
          <a:lstStyle>
            <a:lvl1pPr indent="-381000" lvl="0" marL="457200">
              <a:spcBef>
                <a:spcPts val="0"/>
              </a:spcBef>
              <a:spcAft>
                <a:spcPts val="0"/>
              </a:spcAft>
              <a:buSzPts val="24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23" name="Google Shape;23;p4"/>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26" name="Google Shape;26;p5"/>
          <p:cNvSpPr txBox="1"/>
          <p:nvPr>
            <p:ph idx="1" type="body"/>
          </p:nvPr>
        </p:nvSpPr>
        <p:spPr>
          <a:xfrm>
            <a:off x="415600" y="1536633"/>
            <a:ext cx="5333100" cy="45552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sz="19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27" name="Google Shape;27;p5"/>
          <p:cNvSpPr txBox="1"/>
          <p:nvPr>
            <p:ph idx="2" type="body"/>
          </p:nvPr>
        </p:nvSpPr>
        <p:spPr>
          <a:xfrm>
            <a:off x="6443200" y="1536633"/>
            <a:ext cx="5333100" cy="45552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sz="19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28" name="Google Shape;28;p5"/>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31" name="Google Shape;31;p6"/>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415600" y="740800"/>
            <a:ext cx="3744000" cy="1007700"/>
          </a:xfrm>
          <a:prstGeom prst="rect">
            <a:avLst/>
          </a:prstGeom>
        </p:spPr>
        <p:txBody>
          <a:bodyPr anchorCtr="0" anchor="b" bIns="121900" lIns="121900" spcFirstLastPara="1" rIns="121900" wrap="square" tIns="12190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34" name="Google Shape;34;p7"/>
          <p:cNvSpPr txBox="1"/>
          <p:nvPr>
            <p:ph idx="1" type="body"/>
          </p:nvPr>
        </p:nvSpPr>
        <p:spPr>
          <a:xfrm>
            <a:off x="415600" y="1852800"/>
            <a:ext cx="3744000" cy="42393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35" name="Google Shape;35;p7"/>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p8"/>
          <p:cNvSpPr txBox="1"/>
          <p:nvPr>
            <p:ph type="title"/>
          </p:nvPr>
        </p:nvSpPr>
        <p:spPr>
          <a:xfrm>
            <a:off x="653667" y="600200"/>
            <a:ext cx="8490300" cy="5454300"/>
          </a:xfrm>
          <a:prstGeom prst="rect">
            <a:avLst/>
          </a:prstGeom>
        </p:spPr>
        <p:txBody>
          <a:bodyPr anchorCtr="0" anchor="ctr" bIns="121900" lIns="121900" spcFirstLastPara="1" rIns="121900" wrap="square" tIns="121900">
            <a:noAutofit/>
          </a:bodyPr>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p:txBody>
      </p:sp>
      <p:sp>
        <p:nvSpPr>
          <p:cNvPr id="38" name="Google Shape;38;p8"/>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6096000" y="-167"/>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1" name="Google Shape;41;p9"/>
          <p:cNvSpPr txBox="1"/>
          <p:nvPr>
            <p:ph type="title"/>
          </p:nvPr>
        </p:nvSpPr>
        <p:spPr>
          <a:xfrm>
            <a:off x="354000" y="1644233"/>
            <a:ext cx="5393700" cy="1976400"/>
          </a:xfrm>
          <a:prstGeom prst="rect">
            <a:avLst/>
          </a:prstGeom>
        </p:spPr>
        <p:txBody>
          <a:bodyPr anchorCtr="0" anchor="b" bIns="121900" lIns="121900" spcFirstLastPara="1" rIns="121900" wrap="square" tIns="121900">
            <a:no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p:txBody>
      </p:sp>
      <p:sp>
        <p:nvSpPr>
          <p:cNvPr id="42" name="Google Shape;42;p9"/>
          <p:cNvSpPr txBox="1"/>
          <p:nvPr>
            <p:ph idx="1" type="subTitle"/>
          </p:nvPr>
        </p:nvSpPr>
        <p:spPr>
          <a:xfrm>
            <a:off x="354000" y="3737433"/>
            <a:ext cx="5393700" cy="1646700"/>
          </a:xfrm>
          <a:prstGeom prst="rect">
            <a:avLst/>
          </a:prstGeom>
        </p:spPr>
        <p:txBody>
          <a:bodyPr anchorCtr="0" anchor="t" bIns="121900" lIns="121900" spcFirstLastPara="1" rIns="121900" wrap="square" tIns="12190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3" name="Google Shape;43;p9"/>
          <p:cNvSpPr txBox="1"/>
          <p:nvPr>
            <p:ph idx="2" type="body"/>
          </p:nvPr>
        </p:nvSpPr>
        <p:spPr>
          <a:xfrm>
            <a:off x="6586000" y="965433"/>
            <a:ext cx="5115900" cy="4926900"/>
          </a:xfrm>
          <a:prstGeom prst="rect">
            <a:avLst/>
          </a:prstGeom>
        </p:spPr>
        <p:txBody>
          <a:bodyPr anchorCtr="0" anchor="ctr" bIns="121900" lIns="121900" spcFirstLastPara="1" rIns="121900" wrap="square" tIns="121900">
            <a:noAutofit/>
          </a:bodyPr>
          <a:lstStyle>
            <a:lvl1pPr indent="-381000" lvl="0" marL="457200">
              <a:spcBef>
                <a:spcPts val="0"/>
              </a:spcBef>
              <a:spcAft>
                <a:spcPts val="0"/>
              </a:spcAft>
              <a:buSzPts val="24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44" name="Google Shape;44;p9"/>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415600" y="5640767"/>
            <a:ext cx="7998300" cy="806700"/>
          </a:xfrm>
          <a:prstGeom prst="rect">
            <a:avLst/>
          </a:prstGeom>
        </p:spPr>
        <p:txBody>
          <a:bodyPr anchorCtr="0" anchor="ctr" bIns="121900" lIns="121900" spcFirstLastPara="1" rIns="121900" wrap="square" tIns="121900">
            <a:noAutofit/>
          </a:bodyPr>
          <a:lstStyle>
            <a:lvl1pPr indent="-228600" lvl="0" marL="457200">
              <a:lnSpc>
                <a:spcPct val="100000"/>
              </a:lnSpc>
              <a:spcBef>
                <a:spcPts val="0"/>
              </a:spcBef>
              <a:spcAft>
                <a:spcPts val="0"/>
              </a:spcAft>
              <a:buSzPts val="2400"/>
              <a:buNone/>
              <a:defRPr/>
            </a:lvl1pPr>
          </a:lstStyle>
          <a:p/>
        </p:txBody>
      </p:sp>
      <p:sp>
        <p:nvSpPr>
          <p:cNvPr id="47" name="Google Shape;47;p10"/>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spcBef>
                <a:spcPts val="0"/>
              </a:spcBef>
              <a:spcAft>
                <a:spcPts val="0"/>
              </a:spcAft>
              <a:buClr>
                <a:schemeClr val="dk1"/>
              </a:buClr>
              <a:buSzPts val="3700"/>
              <a:buNone/>
              <a:defRPr sz="3700">
                <a:solidFill>
                  <a:schemeClr val="dk1"/>
                </a:solidFill>
              </a:defRPr>
            </a:lvl1pPr>
            <a:lvl2pPr lvl="1">
              <a:spcBef>
                <a:spcPts val="0"/>
              </a:spcBef>
              <a:spcAft>
                <a:spcPts val="0"/>
              </a:spcAft>
              <a:buClr>
                <a:schemeClr val="dk1"/>
              </a:buClr>
              <a:buSzPts val="3700"/>
              <a:buNone/>
              <a:defRPr sz="3700">
                <a:solidFill>
                  <a:schemeClr val="dk1"/>
                </a:solidFill>
              </a:defRPr>
            </a:lvl2pPr>
            <a:lvl3pPr lvl="2">
              <a:spcBef>
                <a:spcPts val="0"/>
              </a:spcBef>
              <a:spcAft>
                <a:spcPts val="0"/>
              </a:spcAft>
              <a:buClr>
                <a:schemeClr val="dk1"/>
              </a:buClr>
              <a:buSzPts val="3700"/>
              <a:buNone/>
              <a:defRPr sz="3700">
                <a:solidFill>
                  <a:schemeClr val="dk1"/>
                </a:solidFill>
              </a:defRPr>
            </a:lvl3pPr>
            <a:lvl4pPr lvl="3">
              <a:spcBef>
                <a:spcPts val="0"/>
              </a:spcBef>
              <a:spcAft>
                <a:spcPts val="0"/>
              </a:spcAft>
              <a:buClr>
                <a:schemeClr val="dk1"/>
              </a:buClr>
              <a:buSzPts val="3700"/>
              <a:buNone/>
              <a:defRPr sz="3700">
                <a:solidFill>
                  <a:schemeClr val="dk1"/>
                </a:solidFill>
              </a:defRPr>
            </a:lvl4pPr>
            <a:lvl5pPr lvl="4">
              <a:spcBef>
                <a:spcPts val="0"/>
              </a:spcBef>
              <a:spcAft>
                <a:spcPts val="0"/>
              </a:spcAft>
              <a:buClr>
                <a:schemeClr val="dk1"/>
              </a:buClr>
              <a:buSzPts val="3700"/>
              <a:buNone/>
              <a:defRPr sz="3700">
                <a:solidFill>
                  <a:schemeClr val="dk1"/>
                </a:solidFill>
              </a:defRPr>
            </a:lvl5pPr>
            <a:lvl6pPr lvl="5">
              <a:spcBef>
                <a:spcPts val="0"/>
              </a:spcBef>
              <a:spcAft>
                <a:spcPts val="0"/>
              </a:spcAft>
              <a:buClr>
                <a:schemeClr val="dk1"/>
              </a:buClr>
              <a:buSzPts val="3700"/>
              <a:buNone/>
              <a:defRPr sz="3700">
                <a:solidFill>
                  <a:schemeClr val="dk1"/>
                </a:solidFill>
              </a:defRPr>
            </a:lvl6pPr>
            <a:lvl7pPr lvl="6">
              <a:spcBef>
                <a:spcPts val="0"/>
              </a:spcBef>
              <a:spcAft>
                <a:spcPts val="0"/>
              </a:spcAft>
              <a:buClr>
                <a:schemeClr val="dk1"/>
              </a:buClr>
              <a:buSzPts val="3700"/>
              <a:buNone/>
              <a:defRPr sz="3700">
                <a:solidFill>
                  <a:schemeClr val="dk1"/>
                </a:solidFill>
              </a:defRPr>
            </a:lvl7pPr>
            <a:lvl8pPr lvl="7">
              <a:spcBef>
                <a:spcPts val="0"/>
              </a:spcBef>
              <a:spcAft>
                <a:spcPts val="0"/>
              </a:spcAft>
              <a:buClr>
                <a:schemeClr val="dk1"/>
              </a:buClr>
              <a:buSzPts val="3700"/>
              <a:buNone/>
              <a:defRPr sz="3700">
                <a:solidFill>
                  <a:schemeClr val="dk1"/>
                </a:solidFill>
              </a:defRPr>
            </a:lvl8pPr>
            <a:lvl9pPr lvl="8">
              <a:spcBef>
                <a:spcPts val="0"/>
              </a:spcBef>
              <a:spcAft>
                <a:spcPts val="0"/>
              </a:spcAft>
              <a:buClr>
                <a:schemeClr val="dk1"/>
              </a:buClr>
              <a:buSzPts val="3700"/>
              <a:buNone/>
              <a:defRPr sz="3700">
                <a:solidFill>
                  <a:schemeClr val="dk1"/>
                </a:solidFill>
              </a:defRPr>
            </a:lvl9pPr>
          </a:lstStyle>
          <a:p/>
        </p:txBody>
      </p:sp>
      <p:sp>
        <p:nvSpPr>
          <p:cNvPr id="11" name="Google Shape;11;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81000" lvl="0" marL="457200">
              <a:lnSpc>
                <a:spcPct val="115000"/>
              </a:lnSpc>
              <a:spcBef>
                <a:spcPts val="0"/>
              </a:spcBef>
              <a:spcAft>
                <a:spcPts val="0"/>
              </a:spcAft>
              <a:buClr>
                <a:schemeClr val="dk2"/>
              </a:buClr>
              <a:buSzPts val="2400"/>
              <a:buChar char="●"/>
              <a:defRPr sz="2400">
                <a:solidFill>
                  <a:schemeClr val="dk2"/>
                </a:solidFill>
              </a:defRPr>
            </a:lvl1pPr>
            <a:lvl2pPr indent="-349250" lvl="1" marL="914400">
              <a:lnSpc>
                <a:spcPct val="115000"/>
              </a:lnSpc>
              <a:spcBef>
                <a:spcPts val="2100"/>
              </a:spcBef>
              <a:spcAft>
                <a:spcPts val="0"/>
              </a:spcAft>
              <a:buClr>
                <a:schemeClr val="dk2"/>
              </a:buClr>
              <a:buSzPts val="1900"/>
              <a:buChar char="○"/>
              <a:defRPr sz="1900">
                <a:solidFill>
                  <a:schemeClr val="dk2"/>
                </a:solidFill>
              </a:defRPr>
            </a:lvl2pPr>
            <a:lvl3pPr indent="-349250" lvl="2" marL="1371600">
              <a:lnSpc>
                <a:spcPct val="115000"/>
              </a:lnSpc>
              <a:spcBef>
                <a:spcPts val="2100"/>
              </a:spcBef>
              <a:spcAft>
                <a:spcPts val="0"/>
              </a:spcAft>
              <a:buClr>
                <a:schemeClr val="dk2"/>
              </a:buClr>
              <a:buSzPts val="1900"/>
              <a:buChar char="■"/>
              <a:defRPr sz="1900">
                <a:solidFill>
                  <a:schemeClr val="dk2"/>
                </a:solidFill>
              </a:defRPr>
            </a:lvl3pPr>
            <a:lvl4pPr indent="-349250" lvl="3" marL="1828800">
              <a:lnSpc>
                <a:spcPct val="115000"/>
              </a:lnSpc>
              <a:spcBef>
                <a:spcPts val="2100"/>
              </a:spcBef>
              <a:spcAft>
                <a:spcPts val="0"/>
              </a:spcAft>
              <a:buClr>
                <a:schemeClr val="dk2"/>
              </a:buClr>
              <a:buSzPts val="1900"/>
              <a:buChar char="●"/>
              <a:defRPr sz="1900">
                <a:solidFill>
                  <a:schemeClr val="dk2"/>
                </a:solidFill>
              </a:defRPr>
            </a:lvl4pPr>
            <a:lvl5pPr indent="-349250" lvl="4" marL="2286000">
              <a:lnSpc>
                <a:spcPct val="115000"/>
              </a:lnSpc>
              <a:spcBef>
                <a:spcPts val="2100"/>
              </a:spcBef>
              <a:spcAft>
                <a:spcPts val="0"/>
              </a:spcAft>
              <a:buClr>
                <a:schemeClr val="dk2"/>
              </a:buClr>
              <a:buSzPts val="1900"/>
              <a:buChar char="○"/>
              <a:defRPr sz="1900">
                <a:solidFill>
                  <a:schemeClr val="dk2"/>
                </a:solidFill>
              </a:defRPr>
            </a:lvl5pPr>
            <a:lvl6pPr indent="-349250" lvl="5" marL="2743200">
              <a:lnSpc>
                <a:spcPct val="115000"/>
              </a:lnSpc>
              <a:spcBef>
                <a:spcPts val="2100"/>
              </a:spcBef>
              <a:spcAft>
                <a:spcPts val="0"/>
              </a:spcAft>
              <a:buClr>
                <a:schemeClr val="dk2"/>
              </a:buClr>
              <a:buSzPts val="1900"/>
              <a:buChar char="■"/>
              <a:defRPr sz="1900">
                <a:solidFill>
                  <a:schemeClr val="dk2"/>
                </a:solidFill>
              </a:defRPr>
            </a:lvl6pPr>
            <a:lvl7pPr indent="-349250" lvl="6" marL="3200400">
              <a:lnSpc>
                <a:spcPct val="115000"/>
              </a:lnSpc>
              <a:spcBef>
                <a:spcPts val="2100"/>
              </a:spcBef>
              <a:spcAft>
                <a:spcPts val="0"/>
              </a:spcAft>
              <a:buClr>
                <a:schemeClr val="dk2"/>
              </a:buClr>
              <a:buSzPts val="1900"/>
              <a:buChar char="●"/>
              <a:defRPr sz="1900">
                <a:solidFill>
                  <a:schemeClr val="dk2"/>
                </a:solidFill>
              </a:defRPr>
            </a:lvl7pPr>
            <a:lvl8pPr indent="-349250" lvl="7" marL="3657600">
              <a:lnSpc>
                <a:spcPct val="115000"/>
              </a:lnSpc>
              <a:spcBef>
                <a:spcPts val="2100"/>
              </a:spcBef>
              <a:spcAft>
                <a:spcPts val="0"/>
              </a:spcAft>
              <a:buClr>
                <a:schemeClr val="dk2"/>
              </a:buClr>
              <a:buSzPts val="1900"/>
              <a:buChar char="○"/>
              <a:defRPr sz="1900">
                <a:solidFill>
                  <a:schemeClr val="dk2"/>
                </a:solidFill>
              </a:defRPr>
            </a:lvl8pPr>
            <a:lvl9pPr indent="-349250" lvl="8" marL="4114800">
              <a:lnSpc>
                <a:spcPct val="115000"/>
              </a:lnSpc>
              <a:spcBef>
                <a:spcPts val="2100"/>
              </a:spcBef>
              <a:spcAft>
                <a:spcPts val="2100"/>
              </a:spcAft>
              <a:buClr>
                <a:schemeClr val="dk2"/>
              </a:buClr>
              <a:buSzPts val="1900"/>
              <a:buChar char="■"/>
              <a:defRPr sz="1900">
                <a:solidFill>
                  <a:schemeClr val="dk2"/>
                </a:solidFill>
              </a:defRPr>
            </a:lvl9pPr>
          </a:lstStyle>
          <a:p/>
        </p:txBody>
      </p:sp>
      <p:sp>
        <p:nvSpPr>
          <p:cNvPr id="12" name="Google Shape;12;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8.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3.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4.png"/><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30.png"/><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 Id="rId3"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 Id="rId3" Type="http://schemas.openxmlformats.org/officeDocument/2006/relationships/image" Target="../media/image10.png"/><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 Id="rId3" Type="http://schemas.openxmlformats.org/officeDocument/2006/relationships/image" Target="../media/image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 Id="rId3" Type="http://schemas.openxmlformats.org/officeDocument/2006/relationships/image" Target="../media/image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 Id="rId3"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image" Target="../media/image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 Id="rId3" Type="http://schemas.openxmlformats.org/officeDocument/2006/relationships/image" Target="../media/image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 Id="rId3" Type="http://schemas.openxmlformats.org/officeDocument/2006/relationships/image" Target="../media/image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2.xml"/><Relationship Id="rId3" Type="http://schemas.openxmlformats.org/officeDocument/2006/relationships/image" Target="../media/image10.png"/><Relationship Id="rId4" Type="http://schemas.openxmlformats.org/officeDocument/2006/relationships/image" Target="../media/image4.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3.xml"/><Relationship Id="rId3" Type="http://schemas.openxmlformats.org/officeDocument/2006/relationships/image" Target="../media/image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 Id="rId3" Type="http://schemas.openxmlformats.org/officeDocument/2006/relationships/image" Target="../media/image4.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5.xml"/><Relationship Id="rId3" Type="http://schemas.openxmlformats.org/officeDocument/2006/relationships/image" Target="../media/image29.png"/><Relationship Id="rId4" Type="http://schemas.openxmlformats.org/officeDocument/2006/relationships/image" Target="../media/image28.png"/><Relationship Id="rId5" Type="http://schemas.openxmlformats.org/officeDocument/2006/relationships/image" Target="../media/image23.png"/><Relationship Id="rId6" Type="http://schemas.openxmlformats.org/officeDocument/2006/relationships/image" Target="../media/image19.png"/><Relationship Id="rId7" Type="http://schemas.openxmlformats.org/officeDocument/2006/relationships/image" Target="../media/image22.png"/><Relationship Id="rId8" Type="http://schemas.openxmlformats.org/officeDocument/2006/relationships/image" Target="../media/image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6.xml"/><Relationship Id="rId3" Type="http://schemas.openxmlformats.org/officeDocument/2006/relationships/image" Target="../media/image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7.xml"/><Relationship Id="rId3" Type="http://schemas.openxmlformats.org/officeDocument/2006/relationships/image" Target="../media/image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8.xml"/><Relationship Id="rId3" Type="http://schemas.openxmlformats.org/officeDocument/2006/relationships/image" Target="../media/image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image" Target="../media/image16.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0.xml"/><Relationship Id="rId3" Type="http://schemas.openxmlformats.org/officeDocument/2006/relationships/image" Target="../media/image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1.xml"/><Relationship Id="rId3" Type="http://schemas.openxmlformats.org/officeDocument/2006/relationships/image" Target="../media/image4.png"/><Relationship Id="rId4" Type="http://schemas.openxmlformats.org/officeDocument/2006/relationships/image" Target="../media/image21.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2.xml"/><Relationship Id="rId3" Type="http://schemas.openxmlformats.org/officeDocument/2006/relationships/image" Target="../media/image4.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3.xml"/><Relationship Id="rId3" Type="http://schemas.openxmlformats.org/officeDocument/2006/relationships/image" Target="../media/image4.png"/><Relationship Id="rId4" Type="http://schemas.openxmlformats.org/officeDocument/2006/relationships/image" Target="../media/image26.png"/><Relationship Id="rId5" Type="http://schemas.openxmlformats.org/officeDocument/2006/relationships/image" Target="../media/image2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4.xml"/><Relationship Id="rId3" Type="http://schemas.openxmlformats.org/officeDocument/2006/relationships/image" Target="../media/image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5.xml"/><Relationship Id="rId3" Type="http://schemas.openxmlformats.org/officeDocument/2006/relationships/image" Target="../media/image4.png"/><Relationship Id="rId4" Type="http://schemas.openxmlformats.org/officeDocument/2006/relationships/image" Target="../media/image24.png"/><Relationship Id="rId5" Type="http://schemas.openxmlformats.org/officeDocument/2006/relationships/image" Target="../media/image2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3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19"/>
          <p:cNvPicPr preferRelativeResize="0"/>
          <p:nvPr/>
        </p:nvPicPr>
        <p:blipFill>
          <a:blip r:embed="rId3">
            <a:alphaModFix amt="60000"/>
          </a:blip>
          <a:stretch>
            <a:fillRect/>
          </a:stretch>
        </p:blipFill>
        <p:spPr>
          <a:xfrm>
            <a:off x="0" y="17"/>
            <a:ext cx="12192000" cy="8135389"/>
          </a:xfrm>
          <a:prstGeom prst="rect">
            <a:avLst/>
          </a:prstGeom>
          <a:noFill/>
          <a:ln>
            <a:noFill/>
          </a:ln>
        </p:spPr>
      </p:pic>
      <p:sp>
        <p:nvSpPr>
          <p:cNvPr id="95" name="Google Shape;95;p19"/>
          <p:cNvSpPr/>
          <p:nvPr/>
        </p:nvSpPr>
        <p:spPr>
          <a:xfrm>
            <a:off x="1755300" y="961724"/>
            <a:ext cx="10436700" cy="4719300"/>
          </a:xfrm>
          <a:prstGeom prst="rect">
            <a:avLst/>
          </a:prstGeom>
          <a:solidFill>
            <a:srgbClr val="00A1FF">
              <a:alpha val="84310"/>
            </a:srgbClr>
          </a:solidFill>
          <a:ln>
            <a:noFill/>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a:p>
        </p:txBody>
      </p:sp>
      <p:sp>
        <p:nvSpPr>
          <p:cNvPr id="96" name="Google Shape;96;p19"/>
          <p:cNvSpPr txBox="1"/>
          <p:nvPr/>
        </p:nvSpPr>
        <p:spPr>
          <a:xfrm>
            <a:off x="2143866" y="1658462"/>
            <a:ext cx="10436700" cy="13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9300">
                <a:solidFill>
                  <a:srgbClr val="2C2D2C"/>
                </a:solidFill>
                <a:latin typeface="Lato"/>
                <a:ea typeface="Lato"/>
                <a:cs typeface="Lato"/>
                <a:sym typeface="Lato"/>
              </a:rPr>
              <a:t>INFERENTIAL</a:t>
            </a:r>
            <a:endParaRPr b="1" sz="9300">
              <a:solidFill>
                <a:srgbClr val="2C2D2C"/>
              </a:solidFill>
              <a:latin typeface="Lato"/>
              <a:ea typeface="Lato"/>
              <a:cs typeface="Lato"/>
              <a:sym typeface="Lato"/>
            </a:endParaRPr>
          </a:p>
          <a:p>
            <a:pPr indent="0" lvl="0" marL="0" rtl="0" algn="l">
              <a:spcBef>
                <a:spcPts val="0"/>
              </a:spcBef>
              <a:spcAft>
                <a:spcPts val="0"/>
              </a:spcAft>
              <a:buNone/>
            </a:pPr>
            <a:r>
              <a:rPr b="1" lang="en-US" sz="9300">
                <a:solidFill>
                  <a:srgbClr val="2C2D2C"/>
                </a:solidFill>
                <a:latin typeface="Lato"/>
                <a:ea typeface="Lato"/>
                <a:cs typeface="Lato"/>
                <a:sym typeface="Lato"/>
              </a:rPr>
              <a:t>STATISTICS</a:t>
            </a:r>
            <a:endParaRPr b="1" sz="9300">
              <a:solidFill>
                <a:srgbClr val="2C2D2C"/>
              </a:solidFill>
              <a:latin typeface="Lato"/>
              <a:ea typeface="Lato"/>
              <a:cs typeface="Lato"/>
              <a:sym typeface="Lato"/>
            </a:endParaRPr>
          </a:p>
        </p:txBody>
      </p:sp>
      <p:pic>
        <p:nvPicPr>
          <p:cNvPr id="97" name="Google Shape;97;p19"/>
          <p:cNvPicPr preferRelativeResize="0"/>
          <p:nvPr/>
        </p:nvPicPr>
        <p:blipFill>
          <a:blip r:embed="rId4">
            <a:alphaModFix/>
          </a:blip>
          <a:stretch>
            <a:fillRect/>
          </a:stretch>
        </p:blipFill>
        <p:spPr>
          <a:xfrm>
            <a:off x="668000" y="5969000"/>
            <a:ext cx="1700618" cy="439276"/>
          </a:xfrm>
          <a:prstGeom prst="rect">
            <a:avLst/>
          </a:prstGeom>
          <a:noFill/>
          <a:ln>
            <a:noFill/>
          </a:ln>
        </p:spPr>
      </p:pic>
      <p:sp>
        <p:nvSpPr>
          <p:cNvPr id="98" name="Google Shape;98;p19"/>
          <p:cNvSpPr/>
          <p:nvPr/>
        </p:nvSpPr>
        <p:spPr>
          <a:xfrm rot="-2573517">
            <a:off x="10446466" y="4538934"/>
            <a:ext cx="1793517" cy="1704986"/>
          </a:xfrm>
          <a:prstGeom prst="pentagon">
            <a:avLst>
              <a:gd fmla="val 105146" name="hf"/>
              <a:gd fmla="val 110557" name="vf"/>
            </a:avLst>
          </a:prstGeom>
          <a:solidFill>
            <a:srgbClr val="00FFD0">
              <a:alpha val="5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9"/>
          <p:cNvSpPr/>
          <p:nvPr/>
        </p:nvSpPr>
        <p:spPr>
          <a:xfrm flipH="1">
            <a:off x="11253675" y="4489065"/>
            <a:ext cx="350700" cy="350700"/>
          </a:xfrm>
          <a:prstGeom prst="ellipse">
            <a:avLst/>
          </a:prstGeom>
          <a:solidFill>
            <a:srgbClr val="F3F3F3">
              <a:alpha val="56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9"/>
          <p:cNvSpPr/>
          <p:nvPr/>
        </p:nvSpPr>
        <p:spPr>
          <a:xfrm flipH="1">
            <a:off x="9917800" y="5019074"/>
            <a:ext cx="505200" cy="505200"/>
          </a:xfrm>
          <a:prstGeom prst="ellipse">
            <a:avLst/>
          </a:prstGeom>
          <a:solidFill>
            <a:srgbClr val="F3F3F3">
              <a:alpha val="56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9"/>
          <p:cNvSpPr/>
          <p:nvPr/>
        </p:nvSpPr>
        <p:spPr>
          <a:xfrm flipH="1">
            <a:off x="9469525" y="4839774"/>
            <a:ext cx="122700" cy="122700"/>
          </a:xfrm>
          <a:prstGeom prst="ellipse">
            <a:avLst/>
          </a:prstGeom>
          <a:solidFill>
            <a:srgbClr val="F3F3F3">
              <a:alpha val="568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8"/>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CALCULATING </a:t>
            </a:r>
            <a:r>
              <a:rPr lang="en-US" sz="3900">
                <a:solidFill>
                  <a:srgbClr val="00A1FF"/>
                </a:solidFill>
                <a:latin typeface="Lato Black"/>
                <a:ea typeface="Lato Black"/>
                <a:cs typeface="Lato Black"/>
                <a:sym typeface="Lato Black"/>
              </a:rPr>
              <a:t>CONFIDENCE INTERVALS</a:t>
            </a:r>
            <a:endParaRPr b="0" sz="3900">
              <a:solidFill>
                <a:srgbClr val="00A1FF"/>
              </a:solidFill>
              <a:latin typeface="Lato Black"/>
              <a:ea typeface="Lato Black"/>
              <a:cs typeface="Lato Black"/>
              <a:sym typeface="Lato Black"/>
            </a:endParaRPr>
          </a:p>
        </p:txBody>
      </p:sp>
      <p:pic>
        <p:nvPicPr>
          <p:cNvPr id="232" name="Google Shape;232;p28"/>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233" name="Google Shape;233;p28"/>
          <p:cNvCxnSpPr/>
          <p:nvPr/>
        </p:nvCxnSpPr>
        <p:spPr>
          <a:xfrm flipH="1" rot="10800000">
            <a:off x="707826" y="1266308"/>
            <a:ext cx="9322200" cy="29700"/>
          </a:xfrm>
          <a:prstGeom prst="straightConnector1">
            <a:avLst/>
          </a:prstGeom>
          <a:noFill/>
          <a:ln cap="flat" cmpd="sng" w="76200">
            <a:solidFill>
              <a:schemeClr val="dk2"/>
            </a:solidFill>
            <a:prstDash val="solid"/>
            <a:round/>
            <a:headEnd len="med" w="med" type="none"/>
            <a:tailEnd len="med" w="med" type="none"/>
          </a:ln>
        </p:spPr>
      </p:cxnSp>
      <p:sp>
        <p:nvSpPr>
          <p:cNvPr id="234" name="Google Shape;234;p28"/>
          <p:cNvSpPr txBox="1"/>
          <p:nvPr/>
        </p:nvSpPr>
        <p:spPr>
          <a:xfrm>
            <a:off x="592404" y="1415250"/>
            <a:ext cx="9703500" cy="35355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dk1"/>
              </a:buClr>
              <a:buSzPts val="2100"/>
              <a:buFont typeface="Calibri"/>
              <a:buAutoNum type="arabicPeriod"/>
            </a:pPr>
            <a:r>
              <a:rPr lang="en-US" sz="2100">
                <a:solidFill>
                  <a:schemeClr val="dk1"/>
                </a:solidFill>
                <a:latin typeface="Calibri"/>
                <a:ea typeface="Calibri"/>
                <a:cs typeface="Calibri"/>
                <a:sym typeface="Calibri"/>
              </a:rPr>
              <a:t>Begin with calculating mean of sample (size N)</a:t>
            </a:r>
            <a:endParaRPr sz="2100">
              <a:solidFill>
                <a:schemeClr val="dk1"/>
              </a:solidFill>
              <a:latin typeface="Calibri"/>
              <a:ea typeface="Calibri"/>
              <a:cs typeface="Calibri"/>
              <a:sym typeface="Calibri"/>
            </a:endParaRPr>
          </a:p>
          <a:p>
            <a:pPr indent="0" lvl="0" marL="457200" rtl="0" algn="l">
              <a:spcBef>
                <a:spcPts val="0"/>
              </a:spcBef>
              <a:spcAft>
                <a:spcPts val="0"/>
              </a:spcAft>
              <a:buNone/>
            </a:pPr>
            <a:r>
              <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AutoNum type="arabicPeriod"/>
            </a:pPr>
            <a:r>
              <a:rPr lang="en-US" sz="2100">
                <a:solidFill>
                  <a:schemeClr val="dk1"/>
                </a:solidFill>
                <a:latin typeface="Calibri"/>
                <a:ea typeface="Calibri"/>
                <a:cs typeface="Calibri"/>
                <a:sym typeface="Calibri"/>
              </a:rPr>
              <a:t>Calculate standard error (std dev of sampling distribution) as </a:t>
            </a:r>
            <a:r>
              <a:rPr lang="en-US" sz="2100">
                <a:solidFill>
                  <a:schemeClr val="dk1"/>
                </a:solidFill>
                <a:latin typeface="Calibri"/>
                <a:ea typeface="Calibri"/>
                <a:cs typeface="Calibri"/>
                <a:sym typeface="Calibri"/>
              </a:rPr>
              <a:t>𝚺</a:t>
            </a:r>
            <a:r>
              <a:rPr lang="en-US" sz="2100">
                <a:solidFill>
                  <a:schemeClr val="dk1"/>
                </a:solidFill>
                <a:latin typeface="Calibri"/>
                <a:ea typeface="Calibri"/>
                <a:cs typeface="Calibri"/>
                <a:sym typeface="Calibri"/>
              </a:rPr>
              <a:t>/sqrt(N) </a:t>
            </a:r>
            <a:endParaRPr sz="2100">
              <a:solidFill>
                <a:schemeClr val="dk1"/>
              </a:solidFill>
              <a:latin typeface="Calibri"/>
              <a:ea typeface="Calibri"/>
              <a:cs typeface="Calibri"/>
              <a:sym typeface="Calibri"/>
            </a:endParaRPr>
          </a:p>
          <a:p>
            <a:pPr indent="0" lvl="0" marL="457200" rtl="0" algn="l">
              <a:spcBef>
                <a:spcPts val="0"/>
              </a:spcBef>
              <a:spcAft>
                <a:spcPts val="0"/>
              </a:spcAft>
              <a:buNone/>
            </a:pPr>
            <a:r>
              <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AutoNum type="arabicPeriod"/>
            </a:pPr>
            <a:r>
              <a:rPr lang="en-US" sz="2100">
                <a:solidFill>
                  <a:schemeClr val="dk1"/>
                </a:solidFill>
                <a:latin typeface="Calibri"/>
                <a:ea typeface="Calibri"/>
                <a:cs typeface="Calibri"/>
                <a:sym typeface="Calibri"/>
              </a:rPr>
              <a:t>Choose confidence level (e.g. 95%)</a:t>
            </a:r>
            <a:endParaRPr sz="2100">
              <a:solidFill>
                <a:schemeClr val="dk1"/>
              </a:solidFill>
              <a:latin typeface="Calibri"/>
              <a:ea typeface="Calibri"/>
              <a:cs typeface="Calibri"/>
              <a:sym typeface="Calibri"/>
            </a:endParaRPr>
          </a:p>
          <a:p>
            <a:pPr indent="-361950" lvl="1" marL="9144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Find corresponding Z value ((x-μ)/𝚺)</a:t>
            </a:r>
            <a:endParaRPr sz="2100">
              <a:solidFill>
                <a:schemeClr val="dk1"/>
              </a:solidFill>
              <a:latin typeface="Calibri"/>
              <a:ea typeface="Calibri"/>
              <a:cs typeface="Calibri"/>
              <a:sym typeface="Calibri"/>
            </a:endParaRPr>
          </a:p>
          <a:p>
            <a:pPr indent="0" lvl="0" marL="914400" rtl="0" algn="l">
              <a:spcBef>
                <a:spcPts val="0"/>
              </a:spcBef>
              <a:spcAft>
                <a:spcPts val="0"/>
              </a:spcAft>
              <a:buNone/>
            </a:pPr>
            <a:r>
              <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AutoNum type="arabicPeriod"/>
            </a:pPr>
            <a:r>
              <a:rPr lang="en-US" sz="2100">
                <a:solidFill>
                  <a:schemeClr val="dk1"/>
                </a:solidFill>
                <a:latin typeface="Calibri"/>
                <a:ea typeface="Calibri"/>
                <a:cs typeface="Calibri"/>
                <a:sym typeface="Calibri"/>
              </a:rPr>
              <a:t>Margin of error: z * standard error</a:t>
            </a:r>
            <a:endParaRPr sz="2100">
              <a:solidFill>
                <a:schemeClr val="dk1"/>
              </a:solidFill>
              <a:latin typeface="Calibri"/>
              <a:ea typeface="Calibri"/>
              <a:cs typeface="Calibri"/>
              <a:sym typeface="Calibri"/>
            </a:endParaRPr>
          </a:p>
          <a:p>
            <a:pPr indent="0" lvl="0" marL="457200" rtl="0" algn="l">
              <a:spcBef>
                <a:spcPts val="0"/>
              </a:spcBef>
              <a:spcAft>
                <a:spcPts val="0"/>
              </a:spcAft>
              <a:buNone/>
            </a:pPr>
            <a:r>
              <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AutoNum type="arabicPeriod"/>
            </a:pPr>
            <a:r>
              <a:rPr lang="en-US" sz="2100">
                <a:solidFill>
                  <a:schemeClr val="dk1"/>
                </a:solidFill>
                <a:latin typeface="Calibri"/>
                <a:ea typeface="Calibri"/>
                <a:cs typeface="Calibri"/>
                <a:sym typeface="Calibri"/>
              </a:rPr>
              <a:t>Confidence interval:</a:t>
            </a:r>
            <a:endParaRPr sz="2100">
              <a:solidFill>
                <a:schemeClr val="dk1"/>
              </a:solidFill>
              <a:latin typeface="Calibri"/>
              <a:ea typeface="Calibri"/>
              <a:cs typeface="Calibri"/>
              <a:sym typeface="Calibri"/>
            </a:endParaRPr>
          </a:p>
          <a:p>
            <a:pPr indent="0" lvl="0" marL="0" rtl="0" algn="l">
              <a:spcBef>
                <a:spcPts val="0"/>
              </a:spcBef>
              <a:spcAft>
                <a:spcPts val="0"/>
              </a:spcAft>
              <a:buNone/>
            </a:pPr>
            <a:r>
              <a:rPr lang="en-US" sz="2100">
                <a:solidFill>
                  <a:schemeClr val="dk1"/>
                </a:solidFill>
                <a:latin typeface="Calibri"/>
                <a:ea typeface="Calibri"/>
                <a:cs typeface="Calibri"/>
                <a:sym typeface="Calibri"/>
              </a:rPr>
              <a:t>	Sample mean +/- Margin of error</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sz="1700">
              <a:solidFill>
                <a:schemeClr val="dk1"/>
              </a:solidFill>
              <a:latin typeface="Calibri"/>
              <a:ea typeface="Calibri"/>
              <a:cs typeface="Calibri"/>
              <a:sym typeface="Calibri"/>
            </a:endParaRPr>
          </a:p>
        </p:txBody>
      </p:sp>
      <p:sp>
        <p:nvSpPr>
          <p:cNvPr id="235" name="Google Shape;235;p28"/>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8"/>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7" name="Google Shape;237;p28"/>
          <p:cNvPicPr preferRelativeResize="0"/>
          <p:nvPr/>
        </p:nvPicPr>
        <p:blipFill>
          <a:blip r:embed="rId4">
            <a:alphaModFix/>
          </a:blip>
          <a:stretch>
            <a:fillRect/>
          </a:stretch>
        </p:blipFill>
        <p:spPr>
          <a:xfrm>
            <a:off x="6152286" y="4072825"/>
            <a:ext cx="5154000" cy="881950"/>
          </a:xfrm>
          <a:prstGeom prst="rect">
            <a:avLst/>
          </a:prstGeom>
          <a:noFill/>
          <a:ln>
            <a:noFill/>
          </a:ln>
        </p:spPr>
      </p:pic>
      <p:sp>
        <p:nvSpPr>
          <p:cNvPr id="238" name="Google Shape;238;p28"/>
          <p:cNvSpPr txBox="1"/>
          <p:nvPr/>
        </p:nvSpPr>
        <p:spPr>
          <a:xfrm>
            <a:off x="6091111" y="3485400"/>
            <a:ext cx="5431500" cy="43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100">
                <a:solidFill>
                  <a:schemeClr val="dk1"/>
                </a:solidFill>
                <a:latin typeface="Calibri"/>
                <a:ea typeface="Calibri"/>
                <a:cs typeface="Calibri"/>
                <a:sym typeface="Calibri"/>
              </a:rPr>
              <a:t>E.g.: Interval for 95% confidence</a:t>
            </a:r>
            <a:endParaRPr sz="1700">
              <a:solidFill>
                <a:schemeClr val="dk1"/>
              </a:solidFill>
              <a:latin typeface="Calibri"/>
              <a:ea typeface="Calibri"/>
              <a:cs typeface="Calibri"/>
              <a:sym typeface="Calibri"/>
            </a:endParaRPr>
          </a:p>
        </p:txBody>
      </p:sp>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31"/>
                                        </p:tgtEl>
                                        <p:attrNameLst>
                                          <p:attrName>style.visibility</p:attrName>
                                        </p:attrNameLst>
                                      </p:cBhvr>
                                      <p:to>
                                        <p:strVal val="visible"/>
                                      </p:to>
                                    </p:set>
                                    <p:anim calcmode="lin" valueType="num">
                                      <p:cBhvr additive="base">
                                        <p:cTn dur="1000"/>
                                        <p:tgtEl>
                                          <p:spTgt spid="23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33"/>
                                        </p:tgtEl>
                                        <p:attrNameLst>
                                          <p:attrName>style.visibility</p:attrName>
                                        </p:attrNameLst>
                                      </p:cBhvr>
                                      <p:to>
                                        <p:strVal val="visible"/>
                                      </p:to>
                                    </p:set>
                                    <p:anim calcmode="lin" valueType="num">
                                      <p:cBhvr additive="base">
                                        <p:cTn dur="1000"/>
                                        <p:tgtEl>
                                          <p:spTgt spid="23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0" st="0"/>
                                            </p:txEl>
                                          </p:spTgt>
                                        </p:tgtEl>
                                        <p:attrNameLst>
                                          <p:attrName>style.visibility</p:attrName>
                                        </p:attrNameLst>
                                      </p:cBhvr>
                                      <p:to>
                                        <p:strVal val="visible"/>
                                      </p:to>
                                    </p:set>
                                    <p:animEffect filter="fade" transition="in">
                                      <p:cBhvr>
                                        <p:cTn dur="1000"/>
                                        <p:tgtEl>
                                          <p:spTgt spid="2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1" st="1"/>
                                            </p:txEl>
                                          </p:spTgt>
                                        </p:tgtEl>
                                        <p:attrNameLst>
                                          <p:attrName>style.visibility</p:attrName>
                                        </p:attrNameLst>
                                      </p:cBhvr>
                                      <p:to>
                                        <p:strVal val="visible"/>
                                      </p:to>
                                    </p:set>
                                    <p:animEffect filter="fade" transition="in">
                                      <p:cBhvr>
                                        <p:cTn dur="1000"/>
                                        <p:tgtEl>
                                          <p:spTgt spid="23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2" st="2"/>
                                            </p:txEl>
                                          </p:spTgt>
                                        </p:tgtEl>
                                        <p:attrNameLst>
                                          <p:attrName>style.visibility</p:attrName>
                                        </p:attrNameLst>
                                      </p:cBhvr>
                                      <p:to>
                                        <p:strVal val="visible"/>
                                      </p:to>
                                    </p:set>
                                    <p:animEffect filter="fade" transition="in">
                                      <p:cBhvr>
                                        <p:cTn dur="1000"/>
                                        <p:tgtEl>
                                          <p:spTgt spid="23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3" st="3"/>
                                            </p:txEl>
                                          </p:spTgt>
                                        </p:tgtEl>
                                        <p:attrNameLst>
                                          <p:attrName>style.visibility</p:attrName>
                                        </p:attrNameLst>
                                      </p:cBhvr>
                                      <p:to>
                                        <p:strVal val="visible"/>
                                      </p:to>
                                    </p:set>
                                    <p:animEffect filter="fade" transition="in">
                                      <p:cBhvr>
                                        <p:cTn dur="1000"/>
                                        <p:tgtEl>
                                          <p:spTgt spid="23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4" st="4"/>
                                            </p:txEl>
                                          </p:spTgt>
                                        </p:tgtEl>
                                        <p:attrNameLst>
                                          <p:attrName>style.visibility</p:attrName>
                                        </p:attrNameLst>
                                      </p:cBhvr>
                                      <p:to>
                                        <p:strVal val="visible"/>
                                      </p:to>
                                    </p:set>
                                    <p:animEffect filter="fade" transition="in">
                                      <p:cBhvr>
                                        <p:cTn dur="1000"/>
                                        <p:tgtEl>
                                          <p:spTgt spid="23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5" st="5"/>
                                            </p:txEl>
                                          </p:spTgt>
                                        </p:tgtEl>
                                        <p:attrNameLst>
                                          <p:attrName>style.visibility</p:attrName>
                                        </p:attrNameLst>
                                      </p:cBhvr>
                                      <p:to>
                                        <p:strVal val="visible"/>
                                      </p:to>
                                    </p:set>
                                    <p:animEffect filter="fade" transition="in">
                                      <p:cBhvr>
                                        <p:cTn dur="1000"/>
                                        <p:tgtEl>
                                          <p:spTgt spid="23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6" st="6"/>
                                            </p:txEl>
                                          </p:spTgt>
                                        </p:tgtEl>
                                        <p:attrNameLst>
                                          <p:attrName>style.visibility</p:attrName>
                                        </p:attrNameLst>
                                      </p:cBhvr>
                                      <p:to>
                                        <p:strVal val="visible"/>
                                      </p:to>
                                    </p:set>
                                    <p:animEffect filter="fade" transition="in">
                                      <p:cBhvr>
                                        <p:cTn dur="1000"/>
                                        <p:tgtEl>
                                          <p:spTgt spid="23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7" st="7"/>
                                            </p:txEl>
                                          </p:spTgt>
                                        </p:tgtEl>
                                        <p:attrNameLst>
                                          <p:attrName>style.visibility</p:attrName>
                                        </p:attrNameLst>
                                      </p:cBhvr>
                                      <p:to>
                                        <p:strVal val="visible"/>
                                      </p:to>
                                    </p:set>
                                    <p:animEffect filter="fade" transition="in">
                                      <p:cBhvr>
                                        <p:cTn dur="1000"/>
                                        <p:tgtEl>
                                          <p:spTgt spid="23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8" st="8"/>
                                            </p:txEl>
                                          </p:spTgt>
                                        </p:tgtEl>
                                        <p:attrNameLst>
                                          <p:attrName>style.visibility</p:attrName>
                                        </p:attrNameLst>
                                      </p:cBhvr>
                                      <p:to>
                                        <p:strVal val="visible"/>
                                      </p:to>
                                    </p:set>
                                    <p:animEffect filter="fade" transition="in">
                                      <p:cBhvr>
                                        <p:cTn dur="1000"/>
                                        <p:tgtEl>
                                          <p:spTgt spid="234">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9" st="9"/>
                                            </p:txEl>
                                          </p:spTgt>
                                        </p:tgtEl>
                                        <p:attrNameLst>
                                          <p:attrName>style.visibility</p:attrName>
                                        </p:attrNameLst>
                                      </p:cBhvr>
                                      <p:to>
                                        <p:strVal val="visible"/>
                                      </p:to>
                                    </p:set>
                                    <p:animEffect filter="fade" transition="in">
                                      <p:cBhvr>
                                        <p:cTn dur="1000"/>
                                        <p:tgtEl>
                                          <p:spTgt spid="234">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10" st="10"/>
                                            </p:txEl>
                                          </p:spTgt>
                                        </p:tgtEl>
                                        <p:attrNameLst>
                                          <p:attrName>style.visibility</p:attrName>
                                        </p:attrNameLst>
                                      </p:cBhvr>
                                      <p:to>
                                        <p:strVal val="visible"/>
                                      </p:to>
                                    </p:set>
                                    <p:animEffect filter="fade" transition="in">
                                      <p:cBhvr>
                                        <p:cTn dur="1000"/>
                                        <p:tgtEl>
                                          <p:spTgt spid="234">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11" st="11"/>
                                            </p:txEl>
                                          </p:spTgt>
                                        </p:tgtEl>
                                        <p:attrNameLst>
                                          <p:attrName>style.visibility</p:attrName>
                                        </p:attrNameLst>
                                      </p:cBhvr>
                                      <p:to>
                                        <p:strVal val="visible"/>
                                      </p:to>
                                    </p:set>
                                    <p:animEffect filter="fade" transition="in">
                                      <p:cBhvr>
                                        <p:cTn dur="1000"/>
                                        <p:tgtEl>
                                          <p:spTgt spid="234">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12" st="12"/>
                                            </p:txEl>
                                          </p:spTgt>
                                        </p:tgtEl>
                                        <p:attrNameLst>
                                          <p:attrName>style.visibility</p:attrName>
                                        </p:attrNameLst>
                                      </p:cBhvr>
                                      <p:to>
                                        <p:strVal val="visible"/>
                                      </p:to>
                                    </p:set>
                                    <p:animEffect filter="fade" transition="in">
                                      <p:cBhvr>
                                        <p:cTn dur="1000"/>
                                        <p:tgtEl>
                                          <p:spTgt spid="234">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9"/>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EXERCISE</a:t>
            </a:r>
            <a:endParaRPr b="0" sz="3900">
              <a:solidFill>
                <a:srgbClr val="00A1FF"/>
              </a:solidFill>
              <a:latin typeface="Lato Black"/>
              <a:ea typeface="Lato Black"/>
              <a:cs typeface="Lato Black"/>
              <a:sym typeface="Lato Black"/>
            </a:endParaRPr>
          </a:p>
        </p:txBody>
      </p:sp>
      <p:pic>
        <p:nvPicPr>
          <p:cNvPr id="245" name="Google Shape;245;p29"/>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246" name="Google Shape;246;p29"/>
          <p:cNvCxnSpPr/>
          <p:nvPr/>
        </p:nvCxnSpPr>
        <p:spPr>
          <a:xfrm>
            <a:off x="695244" y="1258262"/>
            <a:ext cx="2247900" cy="0"/>
          </a:xfrm>
          <a:prstGeom prst="straightConnector1">
            <a:avLst/>
          </a:prstGeom>
          <a:noFill/>
          <a:ln cap="flat" cmpd="sng" w="76200">
            <a:solidFill>
              <a:schemeClr val="dk2"/>
            </a:solidFill>
            <a:prstDash val="solid"/>
            <a:round/>
            <a:headEnd len="med" w="med" type="none"/>
            <a:tailEnd len="med" w="med" type="none"/>
          </a:ln>
        </p:spPr>
      </p:cxnSp>
      <p:sp>
        <p:nvSpPr>
          <p:cNvPr id="247" name="Google Shape;247;p29"/>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9"/>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9"/>
          <p:cNvSpPr txBox="1"/>
          <p:nvPr/>
        </p:nvSpPr>
        <p:spPr>
          <a:xfrm>
            <a:off x="684725" y="1567650"/>
            <a:ext cx="9703500" cy="35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chemeClr val="dk1"/>
                </a:solidFill>
                <a:latin typeface="Calibri"/>
                <a:ea typeface="Calibri"/>
                <a:cs typeface="Calibri"/>
                <a:sym typeface="Calibri"/>
              </a:rPr>
              <a:t>Mean systolic blood pressure in healthy individuals is 120 mmHg with a standard deviation of 12. </a:t>
            </a:r>
            <a:endParaRPr sz="2400">
              <a:solidFill>
                <a:schemeClr val="dk1"/>
              </a:solidFill>
              <a:latin typeface="Calibri"/>
              <a:ea typeface="Calibri"/>
              <a:cs typeface="Calibri"/>
              <a:sym typeface="Calibri"/>
            </a:endParaRPr>
          </a:p>
          <a:p>
            <a:pPr indent="0" lvl="0" marL="0" rtl="0" algn="l">
              <a:spcBef>
                <a:spcPts val="0"/>
              </a:spcBef>
              <a:spcAft>
                <a:spcPts val="0"/>
              </a:spcAft>
              <a:buNone/>
            </a:pPr>
            <a:r>
              <a:t/>
            </a:r>
            <a:endParaRPr sz="2400">
              <a:solidFill>
                <a:schemeClr val="dk1"/>
              </a:solidFill>
              <a:latin typeface="Calibri"/>
              <a:ea typeface="Calibri"/>
              <a:cs typeface="Calibri"/>
              <a:sym typeface="Calibri"/>
            </a:endParaRPr>
          </a:p>
          <a:p>
            <a:pPr indent="-381000" lvl="0" marL="457200" rtl="0" algn="l">
              <a:spcBef>
                <a:spcPts val="0"/>
              </a:spcBef>
              <a:spcAft>
                <a:spcPts val="0"/>
              </a:spcAft>
              <a:buClr>
                <a:schemeClr val="dk1"/>
              </a:buClr>
              <a:buSzPts val="2400"/>
              <a:buFont typeface="Calibri"/>
              <a:buChar char="-"/>
            </a:pPr>
            <a:r>
              <a:rPr lang="en-US" sz="2400">
                <a:solidFill>
                  <a:schemeClr val="dk1"/>
                </a:solidFill>
                <a:latin typeface="Calibri"/>
                <a:ea typeface="Calibri"/>
                <a:cs typeface="Calibri"/>
                <a:sym typeface="Calibri"/>
              </a:rPr>
              <a:t>What is the probability that the average </a:t>
            </a:r>
            <a:r>
              <a:rPr lang="en-US" sz="2400">
                <a:solidFill>
                  <a:schemeClr val="dk1"/>
                </a:solidFill>
                <a:latin typeface="Calibri"/>
                <a:ea typeface="Calibri"/>
                <a:cs typeface="Calibri"/>
                <a:sym typeface="Calibri"/>
              </a:rPr>
              <a:t>systolic </a:t>
            </a:r>
            <a:r>
              <a:rPr lang="en-US" sz="2400">
                <a:solidFill>
                  <a:schemeClr val="dk1"/>
                </a:solidFill>
                <a:latin typeface="Calibri"/>
                <a:ea typeface="Calibri"/>
                <a:cs typeface="Calibri"/>
                <a:sym typeface="Calibri"/>
              </a:rPr>
              <a:t>blood pressure of a sample of 80 individuals will be more than 130 mmHg?</a:t>
            </a:r>
            <a:endParaRPr sz="2400">
              <a:solidFill>
                <a:schemeClr val="dk1"/>
              </a:solidFill>
              <a:latin typeface="Calibri"/>
              <a:ea typeface="Calibri"/>
              <a:cs typeface="Calibri"/>
              <a:sym typeface="Calibri"/>
            </a:endParaRPr>
          </a:p>
          <a:p>
            <a:pPr indent="0" lvl="0" marL="457200" rtl="0" algn="l">
              <a:spcBef>
                <a:spcPts val="0"/>
              </a:spcBef>
              <a:spcAft>
                <a:spcPts val="0"/>
              </a:spcAft>
              <a:buNone/>
            </a:pPr>
            <a:r>
              <a:t/>
            </a:r>
            <a:endParaRPr sz="2400">
              <a:solidFill>
                <a:schemeClr val="dk1"/>
              </a:solidFill>
              <a:latin typeface="Calibri"/>
              <a:ea typeface="Calibri"/>
              <a:cs typeface="Calibri"/>
              <a:sym typeface="Calibri"/>
            </a:endParaRPr>
          </a:p>
          <a:p>
            <a:pPr indent="-381000" lvl="0" marL="457200" rtl="0" algn="l">
              <a:spcBef>
                <a:spcPts val="0"/>
              </a:spcBef>
              <a:spcAft>
                <a:spcPts val="0"/>
              </a:spcAft>
              <a:buClr>
                <a:schemeClr val="dk1"/>
              </a:buClr>
              <a:buSzPts val="2400"/>
              <a:buFont typeface="Calibri"/>
              <a:buChar char="-"/>
            </a:pPr>
            <a:r>
              <a:rPr lang="en-US" sz="2400">
                <a:solidFill>
                  <a:schemeClr val="dk1"/>
                </a:solidFill>
                <a:latin typeface="Calibri"/>
                <a:ea typeface="Calibri"/>
                <a:cs typeface="Calibri"/>
                <a:sym typeface="Calibri"/>
              </a:rPr>
              <a:t>A sample from 70 individuals had a mean systolic blood pressure as 115. Build a 90% confidence interval for the true mean of the population.</a:t>
            </a:r>
            <a:endParaRPr sz="2400">
              <a:solidFill>
                <a:schemeClr val="dk1"/>
              </a:solidFill>
              <a:latin typeface="Calibri"/>
              <a:ea typeface="Calibri"/>
              <a:cs typeface="Calibri"/>
              <a:sym typeface="Calibri"/>
            </a:endParaRPr>
          </a:p>
        </p:txBody>
      </p:sp>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44"/>
                                        </p:tgtEl>
                                        <p:attrNameLst>
                                          <p:attrName>style.visibility</p:attrName>
                                        </p:attrNameLst>
                                      </p:cBhvr>
                                      <p:to>
                                        <p:strVal val="visible"/>
                                      </p:to>
                                    </p:set>
                                    <p:anim calcmode="lin" valueType="num">
                                      <p:cBhvr additive="base">
                                        <p:cTn dur="1000"/>
                                        <p:tgtEl>
                                          <p:spTgt spid="24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46"/>
                                        </p:tgtEl>
                                        <p:attrNameLst>
                                          <p:attrName>style.visibility</p:attrName>
                                        </p:attrNameLst>
                                      </p:cBhvr>
                                      <p:to>
                                        <p:strVal val="visible"/>
                                      </p:to>
                                    </p:set>
                                    <p:anim calcmode="lin" valueType="num">
                                      <p:cBhvr additive="base">
                                        <p:cTn dur="1000"/>
                                        <p:tgtEl>
                                          <p:spTgt spid="24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xEl>
                                              <p:pRg end="0" st="0"/>
                                            </p:txEl>
                                          </p:spTgt>
                                        </p:tgtEl>
                                        <p:attrNameLst>
                                          <p:attrName>style.visibility</p:attrName>
                                        </p:attrNameLst>
                                      </p:cBhvr>
                                      <p:to>
                                        <p:strVal val="visible"/>
                                      </p:to>
                                    </p:set>
                                    <p:animEffect filter="fade" transition="in">
                                      <p:cBhvr>
                                        <p:cTn dur="1000"/>
                                        <p:tgtEl>
                                          <p:spTgt spid="24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xEl>
                                              <p:pRg end="1" st="1"/>
                                            </p:txEl>
                                          </p:spTgt>
                                        </p:tgtEl>
                                        <p:attrNameLst>
                                          <p:attrName>style.visibility</p:attrName>
                                        </p:attrNameLst>
                                      </p:cBhvr>
                                      <p:to>
                                        <p:strVal val="visible"/>
                                      </p:to>
                                    </p:set>
                                    <p:animEffect filter="fade" transition="in">
                                      <p:cBhvr>
                                        <p:cTn dur="1000"/>
                                        <p:tgtEl>
                                          <p:spTgt spid="24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xEl>
                                              <p:pRg end="2" st="2"/>
                                            </p:txEl>
                                          </p:spTgt>
                                        </p:tgtEl>
                                        <p:attrNameLst>
                                          <p:attrName>style.visibility</p:attrName>
                                        </p:attrNameLst>
                                      </p:cBhvr>
                                      <p:to>
                                        <p:strVal val="visible"/>
                                      </p:to>
                                    </p:set>
                                    <p:animEffect filter="fade" transition="in">
                                      <p:cBhvr>
                                        <p:cTn dur="1000"/>
                                        <p:tgtEl>
                                          <p:spTgt spid="24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xEl>
                                              <p:pRg end="3" st="3"/>
                                            </p:txEl>
                                          </p:spTgt>
                                        </p:tgtEl>
                                        <p:attrNameLst>
                                          <p:attrName>style.visibility</p:attrName>
                                        </p:attrNameLst>
                                      </p:cBhvr>
                                      <p:to>
                                        <p:strVal val="visible"/>
                                      </p:to>
                                    </p:set>
                                    <p:animEffect filter="fade" transition="in">
                                      <p:cBhvr>
                                        <p:cTn dur="1000"/>
                                        <p:tgtEl>
                                          <p:spTgt spid="24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xEl>
                                              <p:pRg end="4" st="4"/>
                                            </p:txEl>
                                          </p:spTgt>
                                        </p:tgtEl>
                                        <p:attrNameLst>
                                          <p:attrName>style.visibility</p:attrName>
                                        </p:attrNameLst>
                                      </p:cBhvr>
                                      <p:to>
                                        <p:strVal val="visible"/>
                                      </p:to>
                                    </p:set>
                                    <p:animEffect filter="fade" transition="in">
                                      <p:cBhvr>
                                        <p:cTn dur="1000"/>
                                        <p:tgtEl>
                                          <p:spTgt spid="24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0"/>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HYPOTHESIS TESTING</a:t>
            </a:r>
            <a:endParaRPr b="0" sz="3900">
              <a:solidFill>
                <a:srgbClr val="00A1FF"/>
              </a:solidFill>
              <a:latin typeface="Lato Black"/>
              <a:ea typeface="Lato Black"/>
              <a:cs typeface="Lato Black"/>
              <a:sym typeface="Lato Black"/>
            </a:endParaRPr>
          </a:p>
        </p:txBody>
      </p:sp>
      <p:pic>
        <p:nvPicPr>
          <p:cNvPr id="256" name="Google Shape;256;p30"/>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257" name="Google Shape;257;p30"/>
          <p:cNvCxnSpPr/>
          <p:nvPr/>
        </p:nvCxnSpPr>
        <p:spPr>
          <a:xfrm>
            <a:off x="707826" y="1245680"/>
            <a:ext cx="5103900" cy="0"/>
          </a:xfrm>
          <a:prstGeom prst="straightConnector1">
            <a:avLst/>
          </a:prstGeom>
          <a:noFill/>
          <a:ln cap="flat" cmpd="sng" w="76200">
            <a:solidFill>
              <a:schemeClr val="dk2"/>
            </a:solidFill>
            <a:prstDash val="solid"/>
            <a:round/>
            <a:headEnd len="med" w="med" type="none"/>
            <a:tailEnd len="med" w="med" type="none"/>
          </a:ln>
        </p:spPr>
      </p:cxnSp>
      <p:sp>
        <p:nvSpPr>
          <p:cNvPr id="258" name="Google Shape;258;p30"/>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0"/>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0"/>
          <p:cNvSpPr txBox="1"/>
          <p:nvPr/>
        </p:nvSpPr>
        <p:spPr>
          <a:xfrm>
            <a:off x="608525" y="1415250"/>
            <a:ext cx="11045400" cy="35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US" sz="2400">
                <a:solidFill>
                  <a:schemeClr val="dk1"/>
                </a:solidFill>
                <a:latin typeface="Calibri"/>
                <a:ea typeface="Calibri"/>
                <a:cs typeface="Calibri"/>
                <a:sym typeface="Calibri"/>
              </a:rPr>
              <a:t>Using data to test/validate a hypothesis</a:t>
            </a:r>
            <a:endParaRPr b="1" i="1" sz="24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rPr b="1" lang="en-US" sz="2300">
                <a:solidFill>
                  <a:schemeClr val="dk1"/>
                </a:solidFill>
                <a:latin typeface="Calibri"/>
                <a:ea typeface="Calibri"/>
                <a:cs typeface="Calibri"/>
                <a:sym typeface="Calibri"/>
              </a:rPr>
              <a:t>Hypothesis</a:t>
            </a:r>
            <a:r>
              <a:rPr lang="en-US" sz="2300">
                <a:solidFill>
                  <a:schemeClr val="dk1"/>
                </a:solidFill>
                <a:latin typeface="Calibri"/>
                <a:ea typeface="Calibri"/>
                <a:cs typeface="Calibri"/>
                <a:sym typeface="Calibri"/>
              </a:rPr>
              <a:t>: a speculation or theory, that lends itself to further testing and experimentation</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rPr b="1" lang="en-US" sz="2300">
                <a:solidFill>
                  <a:schemeClr val="dk1"/>
                </a:solidFill>
                <a:latin typeface="Calibri"/>
                <a:ea typeface="Calibri"/>
                <a:cs typeface="Calibri"/>
                <a:sym typeface="Calibri"/>
              </a:rPr>
              <a:t>Null hypothesis: </a:t>
            </a:r>
            <a:endParaRPr b="1"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the assumption that we wish to test</a:t>
            </a:r>
            <a:endParaRPr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E.g.: MSG level in Maggi is less than equal to 2.1</a:t>
            </a:r>
            <a:endParaRPr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E.g.: Average time spent by customer on site is 43 seconds</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rPr b="1" lang="en-US" sz="2300">
                <a:solidFill>
                  <a:schemeClr val="dk1"/>
                </a:solidFill>
                <a:latin typeface="Calibri"/>
                <a:ea typeface="Calibri"/>
                <a:cs typeface="Calibri"/>
                <a:sym typeface="Calibri"/>
              </a:rPr>
              <a:t>Alternate </a:t>
            </a:r>
            <a:r>
              <a:rPr b="1" lang="en-US" sz="2300">
                <a:solidFill>
                  <a:schemeClr val="dk1"/>
                </a:solidFill>
                <a:latin typeface="Calibri"/>
                <a:ea typeface="Calibri"/>
                <a:cs typeface="Calibri"/>
                <a:sym typeface="Calibri"/>
              </a:rPr>
              <a:t>hypothesis:</a:t>
            </a:r>
            <a:r>
              <a:rPr lang="en-US" sz="2300">
                <a:solidFill>
                  <a:schemeClr val="dk1"/>
                </a:solidFill>
                <a:latin typeface="Calibri"/>
                <a:ea typeface="Calibri"/>
                <a:cs typeface="Calibri"/>
                <a:sym typeface="Calibri"/>
              </a:rPr>
              <a:t> simply the inverse of the Null hypothesis</a:t>
            </a:r>
            <a:endParaRPr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E.g.: average time spend by customer on site is not 43 seconds</a:t>
            </a:r>
            <a:endParaRPr sz="2300">
              <a:solidFill>
                <a:schemeClr val="dk1"/>
              </a:solidFill>
              <a:latin typeface="Calibri"/>
              <a:ea typeface="Calibri"/>
              <a:cs typeface="Calibri"/>
              <a:sym typeface="Calibri"/>
            </a:endParaRPr>
          </a:p>
        </p:txBody>
      </p:sp>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55"/>
                                        </p:tgtEl>
                                        <p:attrNameLst>
                                          <p:attrName>style.visibility</p:attrName>
                                        </p:attrNameLst>
                                      </p:cBhvr>
                                      <p:to>
                                        <p:strVal val="visible"/>
                                      </p:to>
                                    </p:set>
                                    <p:anim calcmode="lin" valueType="num">
                                      <p:cBhvr additive="base">
                                        <p:cTn dur="1000"/>
                                        <p:tgtEl>
                                          <p:spTgt spid="25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57"/>
                                        </p:tgtEl>
                                        <p:attrNameLst>
                                          <p:attrName>style.visibility</p:attrName>
                                        </p:attrNameLst>
                                      </p:cBhvr>
                                      <p:to>
                                        <p:strVal val="visible"/>
                                      </p:to>
                                    </p:set>
                                    <p:anim calcmode="lin" valueType="num">
                                      <p:cBhvr additive="base">
                                        <p:cTn dur="1000"/>
                                        <p:tgtEl>
                                          <p:spTgt spid="25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xEl>
                                              <p:pRg end="0" st="0"/>
                                            </p:txEl>
                                          </p:spTgt>
                                        </p:tgtEl>
                                        <p:attrNameLst>
                                          <p:attrName>style.visibility</p:attrName>
                                        </p:attrNameLst>
                                      </p:cBhvr>
                                      <p:to>
                                        <p:strVal val="visible"/>
                                      </p:to>
                                    </p:set>
                                    <p:animEffect filter="fade" transition="in">
                                      <p:cBhvr>
                                        <p:cTn dur="1000"/>
                                        <p:tgtEl>
                                          <p:spTgt spid="26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xEl>
                                              <p:pRg end="1" st="1"/>
                                            </p:txEl>
                                          </p:spTgt>
                                        </p:tgtEl>
                                        <p:attrNameLst>
                                          <p:attrName>style.visibility</p:attrName>
                                        </p:attrNameLst>
                                      </p:cBhvr>
                                      <p:to>
                                        <p:strVal val="visible"/>
                                      </p:to>
                                    </p:set>
                                    <p:animEffect filter="fade" transition="in">
                                      <p:cBhvr>
                                        <p:cTn dur="1000"/>
                                        <p:tgtEl>
                                          <p:spTgt spid="26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xEl>
                                              <p:pRg end="2" st="2"/>
                                            </p:txEl>
                                          </p:spTgt>
                                        </p:tgtEl>
                                        <p:attrNameLst>
                                          <p:attrName>style.visibility</p:attrName>
                                        </p:attrNameLst>
                                      </p:cBhvr>
                                      <p:to>
                                        <p:strVal val="visible"/>
                                      </p:to>
                                    </p:set>
                                    <p:animEffect filter="fade" transition="in">
                                      <p:cBhvr>
                                        <p:cTn dur="1000"/>
                                        <p:tgtEl>
                                          <p:spTgt spid="26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xEl>
                                              <p:pRg end="3" st="3"/>
                                            </p:txEl>
                                          </p:spTgt>
                                        </p:tgtEl>
                                        <p:attrNameLst>
                                          <p:attrName>style.visibility</p:attrName>
                                        </p:attrNameLst>
                                      </p:cBhvr>
                                      <p:to>
                                        <p:strVal val="visible"/>
                                      </p:to>
                                    </p:set>
                                    <p:animEffect filter="fade" transition="in">
                                      <p:cBhvr>
                                        <p:cTn dur="1000"/>
                                        <p:tgtEl>
                                          <p:spTgt spid="26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xEl>
                                              <p:pRg end="4" st="4"/>
                                            </p:txEl>
                                          </p:spTgt>
                                        </p:tgtEl>
                                        <p:attrNameLst>
                                          <p:attrName>style.visibility</p:attrName>
                                        </p:attrNameLst>
                                      </p:cBhvr>
                                      <p:to>
                                        <p:strVal val="visible"/>
                                      </p:to>
                                    </p:set>
                                    <p:animEffect filter="fade" transition="in">
                                      <p:cBhvr>
                                        <p:cTn dur="1000"/>
                                        <p:tgtEl>
                                          <p:spTgt spid="26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xEl>
                                              <p:pRg end="5" st="5"/>
                                            </p:txEl>
                                          </p:spTgt>
                                        </p:tgtEl>
                                        <p:attrNameLst>
                                          <p:attrName>style.visibility</p:attrName>
                                        </p:attrNameLst>
                                      </p:cBhvr>
                                      <p:to>
                                        <p:strVal val="visible"/>
                                      </p:to>
                                    </p:set>
                                    <p:animEffect filter="fade" transition="in">
                                      <p:cBhvr>
                                        <p:cTn dur="1000"/>
                                        <p:tgtEl>
                                          <p:spTgt spid="260">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xEl>
                                              <p:pRg end="6" st="6"/>
                                            </p:txEl>
                                          </p:spTgt>
                                        </p:tgtEl>
                                        <p:attrNameLst>
                                          <p:attrName>style.visibility</p:attrName>
                                        </p:attrNameLst>
                                      </p:cBhvr>
                                      <p:to>
                                        <p:strVal val="visible"/>
                                      </p:to>
                                    </p:set>
                                    <p:animEffect filter="fade" transition="in">
                                      <p:cBhvr>
                                        <p:cTn dur="1000"/>
                                        <p:tgtEl>
                                          <p:spTgt spid="260">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xEl>
                                              <p:pRg end="7" st="7"/>
                                            </p:txEl>
                                          </p:spTgt>
                                        </p:tgtEl>
                                        <p:attrNameLst>
                                          <p:attrName>style.visibility</p:attrName>
                                        </p:attrNameLst>
                                      </p:cBhvr>
                                      <p:to>
                                        <p:strVal val="visible"/>
                                      </p:to>
                                    </p:set>
                                    <p:animEffect filter="fade" transition="in">
                                      <p:cBhvr>
                                        <p:cTn dur="1000"/>
                                        <p:tgtEl>
                                          <p:spTgt spid="260">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xEl>
                                              <p:pRg end="8" st="8"/>
                                            </p:txEl>
                                          </p:spTgt>
                                        </p:tgtEl>
                                        <p:attrNameLst>
                                          <p:attrName>style.visibility</p:attrName>
                                        </p:attrNameLst>
                                      </p:cBhvr>
                                      <p:to>
                                        <p:strVal val="visible"/>
                                      </p:to>
                                    </p:set>
                                    <p:animEffect filter="fade" transition="in">
                                      <p:cBhvr>
                                        <p:cTn dur="1000"/>
                                        <p:tgtEl>
                                          <p:spTgt spid="260">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xEl>
                                              <p:pRg end="9" st="9"/>
                                            </p:txEl>
                                          </p:spTgt>
                                        </p:tgtEl>
                                        <p:attrNameLst>
                                          <p:attrName>style.visibility</p:attrName>
                                        </p:attrNameLst>
                                      </p:cBhvr>
                                      <p:to>
                                        <p:strVal val="visible"/>
                                      </p:to>
                                    </p:set>
                                    <p:animEffect filter="fade" transition="in">
                                      <p:cBhvr>
                                        <p:cTn dur="1000"/>
                                        <p:tgtEl>
                                          <p:spTgt spid="260">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xEl>
                                              <p:pRg end="10" st="10"/>
                                            </p:txEl>
                                          </p:spTgt>
                                        </p:tgtEl>
                                        <p:attrNameLst>
                                          <p:attrName>style.visibility</p:attrName>
                                        </p:attrNameLst>
                                      </p:cBhvr>
                                      <p:to>
                                        <p:strVal val="visible"/>
                                      </p:to>
                                    </p:set>
                                    <p:animEffect filter="fade" transition="in">
                                      <p:cBhvr>
                                        <p:cTn dur="1000"/>
                                        <p:tgtEl>
                                          <p:spTgt spid="260">
                                            <p:txEl>
                                              <p:pRg end="10" st="1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1"/>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HYPOTHESIS TESTING</a:t>
            </a:r>
            <a:endParaRPr b="0" sz="3900">
              <a:solidFill>
                <a:srgbClr val="00A1FF"/>
              </a:solidFill>
              <a:latin typeface="Lato Black"/>
              <a:ea typeface="Lato Black"/>
              <a:cs typeface="Lato Black"/>
              <a:sym typeface="Lato Black"/>
            </a:endParaRPr>
          </a:p>
        </p:txBody>
      </p:sp>
      <p:pic>
        <p:nvPicPr>
          <p:cNvPr id="267" name="Google Shape;267;p31"/>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268" name="Google Shape;268;p31"/>
          <p:cNvCxnSpPr/>
          <p:nvPr/>
        </p:nvCxnSpPr>
        <p:spPr>
          <a:xfrm>
            <a:off x="707826" y="1296008"/>
            <a:ext cx="5092200" cy="0"/>
          </a:xfrm>
          <a:prstGeom prst="straightConnector1">
            <a:avLst/>
          </a:prstGeom>
          <a:noFill/>
          <a:ln cap="flat" cmpd="sng" w="76200">
            <a:solidFill>
              <a:schemeClr val="dk2"/>
            </a:solidFill>
            <a:prstDash val="solid"/>
            <a:round/>
            <a:headEnd len="med" w="med" type="none"/>
            <a:tailEnd len="med" w="med" type="none"/>
          </a:ln>
        </p:spPr>
      </p:cxnSp>
      <p:sp>
        <p:nvSpPr>
          <p:cNvPr id="269" name="Google Shape;269;p31"/>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1"/>
          <p:cNvSpPr txBox="1"/>
          <p:nvPr/>
        </p:nvSpPr>
        <p:spPr>
          <a:xfrm>
            <a:off x="608525" y="1415250"/>
            <a:ext cx="11045400" cy="35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300">
                <a:solidFill>
                  <a:schemeClr val="dk1"/>
                </a:solidFill>
                <a:latin typeface="Calibri"/>
                <a:ea typeface="Calibri"/>
                <a:cs typeface="Calibri"/>
                <a:sym typeface="Calibri"/>
              </a:rPr>
              <a:t>Flow of a Hypothesis testing process  -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rPr lang="en-US" sz="2300">
                <a:solidFill>
                  <a:schemeClr val="dk1"/>
                </a:solidFill>
                <a:latin typeface="Calibri"/>
                <a:ea typeface="Calibri"/>
                <a:cs typeface="Calibri"/>
                <a:sym typeface="Calibri"/>
              </a:rPr>
              <a:t>State the Null hypothesis in terms of a parameter and estimate sampling distribution</a:t>
            </a:r>
            <a:endParaRPr sz="2300">
              <a:solidFill>
                <a:schemeClr val="dk1"/>
              </a:solidFill>
              <a:latin typeface="Calibri"/>
              <a:ea typeface="Calibri"/>
              <a:cs typeface="Calibri"/>
              <a:sym typeface="Calibri"/>
            </a:endParaRPr>
          </a:p>
          <a:p>
            <a:pPr indent="0" lvl="0" marL="0" rtl="0" algn="l">
              <a:spcBef>
                <a:spcPts val="0"/>
              </a:spcBef>
              <a:spcAft>
                <a:spcPts val="0"/>
              </a:spcAft>
              <a:buNone/>
            </a:pPr>
            <a:r>
              <a:rPr lang="en-US" sz="2300">
                <a:solidFill>
                  <a:schemeClr val="dk1"/>
                </a:solidFill>
                <a:latin typeface="Calibri"/>
                <a:ea typeface="Calibri"/>
                <a:cs typeface="Calibri"/>
                <a:sym typeface="Calibri"/>
              </a:rPr>
              <a:t>Collect sample data and calculate sample statistic</a:t>
            </a:r>
            <a:endParaRPr sz="2300">
              <a:solidFill>
                <a:schemeClr val="dk1"/>
              </a:solidFill>
              <a:latin typeface="Calibri"/>
              <a:ea typeface="Calibri"/>
              <a:cs typeface="Calibri"/>
              <a:sym typeface="Calibri"/>
            </a:endParaRPr>
          </a:p>
          <a:p>
            <a:pPr indent="0" lvl="0" marL="0" rtl="0" algn="l">
              <a:spcBef>
                <a:spcPts val="0"/>
              </a:spcBef>
              <a:spcAft>
                <a:spcPts val="0"/>
              </a:spcAft>
              <a:buNone/>
            </a:pPr>
            <a:r>
              <a:rPr lang="en-US" sz="2300">
                <a:solidFill>
                  <a:schemeClr val="dk1"/>
                </a:solidFill>
                <a:latin typeface="Calibri"/>
                <a:ea typeface="Calibri"/>
                <a:cs typeface="Calibri"/>
                <a:sym typeface="Calibri"/>
              </a:rPr>
              <a:t>Evaluate the hypothesis using sample statistic - </a:t>
            </a:r>
            <a:endParaRPr sz="2300">
              <a:solidFill>
                <a:schemeClr val="dk1"/>
              </a:solidFill>
              <a:latin typeface="Calibri"/>
              <a:ea typeface="Calibri"/>
              <a:cs typeface="Calibri"/>
              <a:sym typeface="Calibri"/>
            </a:endParaRPr>
          </a:p>
          <a:p>
            <a:pPr indent="0" lvl="0" marL="457200" rtl="0" algn="l">
              <a:spcBef>
                <a:spcPts val="0"/>
              </a:spcBef>
              <a:spcAft>
                <a:spcPts val="0"/>
              </a:spcAft>
              <a:buNone/>
            </a:pPr>
            <a:r>
              <a:rPr lang="en-US" sz="2300">
                <a:solidFill>
                  <a:schemeClr val="dk1"/>
                </a:solidFill>
                <a:latin typeface="Calibri"/>
                <a:ea typeface="Calibri"/>
                <a:cs typeface="Calibri"/>
                <a:sym typeface="Calibri"/>
              </a:rPr>
              <a:t>Assume that the Null hypothesis is true</a:t>
            </a:r>
            <a:endParaRPr sz="2300">
              <a:solidFill>
                <a:schemeClr val="dk1"/>
              </a:solidFill>
              <a:latin typeface="Calibri"/>
              <a:ea typeface="Calibri"/>
              <a:cs typeface="Calibri"/>
              <a:sym typeface="Calibri"/>
            </a:endParaRPr>
          </a:p>
          <a:p>
            <a:pPr indent="0" lvl="0" marL="457200" rtl="0" algn="l">
              <a:spcBef>
                <a:spcPts val="0"/>
              </a:spcBef>
              <a:spcAft>
                <a:spcPts val="0"/>
              </a:spcAft>
              <a:buNone/>
            </a:pPr>
            <a:r>
              <a:rPr lang="en-US" sz="2300">
                <a:solidFill>
                  <a:schemeClr val="dk1"/>
                </a:solidFill>
                <a:latin typeface="Calibri"/>
                <a:ea typeface="Calibri"/>
                <a:cs typeface="Calibri"/>
                <a:sym typeface="Calibri"/>
              </a:rPr>
              <a:t>How likely are we to observe the data we have at hand, under the Null hypothesis?</a:t>
            </a:r>
            <a:endParaRPr sz="2300">
              <a:solidFill>
                <a:schemeClr val="dk1"/>
              </a:solidFill>
              <a:latin typeface="Calibri"/>
              <a:ea typeface="Calibri"/>
              <a:cs typeface="Calibri"/>
              <a:sym typeface="Calibri"/>
            </a:endParaRPr>
          </a:p>
          <a:p>
            <a:pPr indent="0" lvl="0" marL="457200" rtl="0" algn="l">
              <a:spcBef>
                <a:spcPts val="0"/>
              </a:spcBef>
              <a:spcAft>
                <a:spcPts val="0"/>
              </a:spcAft>
              <a:buNone/>
            </a:pPr>
            <a:r>
              <a:rPr lang="en-US" sz="2300">
                <a:solidFill>
                  <a:schemeClr val="dk1"/>
                </a:solidFill>
                <a:latin typeface="Calibri"/>
                <a:ea typeface="Calibri"/>
                <a:cs typeface="Calibri"/>
                <a:sym typeface="Calibri"/>
              </a:rPr>
              <a:t>If the observed data is very unlikely, then the Null hypothesis data may not be true</a:t>
            </a:r>
            <a:endParaRPr sz="23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p:txBody>
      </p:sp>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66"/>
                                        </p:tgtEl>
                                        <p:attrNameLst>
                                          <p:attrName>style.visibility</p:attrName>
                                        </p:attrNameLst>
                                      </p:cBhvr>
                                      <p:to>
                                        <p:strVal val="visible"/>
                                      </p:to>
                                    </p:set>
                                    <p:anim calcmode="lin" valueType="num">
                                      <p:cBhvr additive="base">
                                        <p:cTn dur="1000"/>
                                        <p:tgtEl>
                                          <p:spTgt spid="266"/>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68"/>
                                        </p:tgtEl>
                                        <p:attrNameLst>
                                          <p:attrName>style.visibility</p:attrName>
                                        </p:attrNameLst>
                                      </p:cBhvr>
                                      <p:to>
                                        <p:strVal val="visible"/>
                                      </p:to>
                                    </p:set>
                                    <p:anim calcmode="lin" valueType="num">
                                      <p:cBhvr additive="base">
                                        <p:cTn dur="1000"/>
                                        <p:tgtEl>
                                          <p:spTgt spid="26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0" st="0"/>
                                            </p:txEl>
                                          </p:spTgt>
                                        </p:tgtEl>
                                        <p:attrNameLst>
                                          <p:attrName>style.visibility</p:attrName>
                                        </p:attrNameLst>
                                      </p:cBhvr>
                                      <p:to>
                                        <p:strVal val="visible"/>
                                      </p:to>
                                    </p:set>
                                    <p:animEffect filter="fade" transition="in">
                                      <p:cBhvr>
                                        <p:cTn dur="1000"/>
                                        <p:tgtEl>
                                          <p:spTgt spid="27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1" st="1"/>
                                            </p:txEl>
                                          </p:spTgt>
                                        </p:tgtEl>
                                        <p:attrNameLst>
                                          <p:attrName>style.visibility</p:attrName>
                                        </p:attrNameLst>
                                      </p:cBhvr>
                                      <p:to>
                                        <p:strVal val="visible"/>
                                      </p:to>
                                    </p:set>
                                    <p:animEffect filter="fade" transition="in">
                                      <p:cBhvr>
                                        <p:cTn dur="1000"/>
                                        <p:tgtEl>
                                          <p:spTgt spid="27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2" st="2"/>
                                            </p:txEl>
                                          </p:spTgt>
                                        </p:tgtEl>
                                        <p:attrNameLst>
                                          <p:attrName>style.visibility</p:attrName>
                                        </p:attrNameLst>
                                      </p:cBhvr>
                                      <p:to>
                                        <p:strVal val="visible"/>
                                      </p:to>
                                    </p:set>
                                    <p:animEffect filter="fade" transition="in">
                                      <p:cBhvr>
                                        <p:cTn dur="1000"/>
                                        <p:tgtEl>
                                          <p:spTgt spid="27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3" st="3"/>
                                            </p:txEl>
                                          </p:spTgt>
                                        </p:tgtEl>
                                        <p:attrNameLst>
                                          <p:attrName>style.visibility</p:attrName>
                                        </p:attrNameLst>
                                      </p:cBhvr>
                                      <p:to>
                                        <p:strVal val="visible"/>
                                      </p:to>
                                    </p:set>
                                    <p:animEffect filter="fade" transition="in">
                                      <p:cBhvr>
                                        <p:cTn dur="1000"/>
                                        <p:tgtEl>
                                          <p:spTgt spid="27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4" st="4"/>
                                            </p:txEl>
                                          </p:spTgt>
                                        </p:tgtEl>
                                        <p:attrNameLst>
                                          <p:attrName>style.visibility</p:attrName>
                                        </p:attrNameLst>
                                      </p:cBhvr>
                                      <p:to>
                                        <p:strVal val="visible"/>
                                      </p:to>
                                    </p:set>
                                    <p:animEffect filter="fade" transition="in">
                                      <p:cBhvr>
                                        <p:cTn dur="1000"/>
                                        <p:tgtEl>
                                          <p:spTgt spid="27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5" st="5"/>
                                            </p:txEl>
                                          </p:spTgt>
                                        </p:tgtEl>
                                        <p:attrNameLst>
                                          <p:attrName>style.visibility</p:attrName>
                                        </p:attrNameLst>
                                      </p:cBhvr>
                                      <p:to>
                                        <p:strVal val="visible"/>
                                      </p:to>
                                    </p:set>
                                    <p:animEffect filter="fade" transition="in">
                                      <p:cBhvr>
                                        <p:cTn dur="1000"/>
                                        <p:tgtEl>
                                          <p:spTgt spid="27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6" st="6"/>
                                            </p:txEl>
                                          </p:spTgt>
                                        </p:tgtEl>
                                        <p:attrNameLst>
                                          <p:attrName>style.visibility</p:attrName>
                                        </p:attrNameLst>
                                      </p:cBhvr>
                                      <p:to>
                                        <p:strVal val="visible"/>
                                      </p:to>
                                    </p:set>
                                    <p:animEffect filter="fade" transition="in">
                                      <p:cBhvr>
                                        <p:cTn dur="1000"/>
                                        <p:tgtEl>
                                          <p:spTgt spid="271">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7" st="7"/>
                                            </p:txEl>
                                          </p:spTgt>
                                        </p:tgtEl>
                                        <p:attrNameLst>
                                          <p:attrName>style.visibility</p:attrName>
                                        </p:attrNameLst>
                                      </p:cBhvr>
                                      <p:to>
                                        <p:strVal val="visible"/>
                                      </p:to>
                                    </p:set>
                                    <p:animEffect filter="fade" transition="in">
                                      <p:cBhvr>
                                        <p:cTn dur="1000"/>
                                        <p:tgtEl>
                                          <p:spTgt spid="271">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8" st="8"/>
                                            </p:txEl>
                                          </p:spTgt>
                                        </p:tgtEl>
                                        <p:attrNameLst>
                                          <p:attrName>style.visibility</p:attrName>
                                        </p:attrNameLst>
                                      </p:cBhvr>
                                      <p:to>
                                        <p:strVal val="visible"/>
                                      </p:to>
                                    </p:set>
                                    <p:animEffect filter="fade" transition="in">
                                      <p:cBhvr>
                                        <p:cTn dur="1000"/>
                                        <p:tgtEl>
                                          <p:spTgt spid="271">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9" st="9"/>
                                            </p:txEl>
                                          </p:spTgt>
                                        </p:tgtEl>
                                        <p:attrNameLst>
                                          <p:attrName>style.visibility</p:attrName>
                                        </p:attrNameLst>
                                      </p:cBhvr>
                                      <p:to>
                                        <p:strVal val="visible"/>
                                      </p:to>
                                    </p:set>
                                    <p:animEffect filter="fade" transition="in">
                                      <p:cBhvr>
                                        <p:cTn dur="1000"/>
                                        <p:tgtEl>
                                          <p:spTgt spid="271">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10" st="10"/>
                                            </p:txEl>
                                          </p:spTgt>
                                        </p:tgtEl>
                                        <p:attrNameLst>
                                          <p:attrName>style.visibility</p:attrName>
                                        </p:attrNameLst>
                                      </p:cBhvr>
                                      <p:to>
                                        <p:strVal val="visible"/>
                                      </p:to>
                                    </p:set>
                                    <p:animEffect filter="fade" transition="in">
                                      <p:cBhvr>
                                        <p:cTn dur="1000"/>
                                        <p:tgtEl>
                                          <p:spTgt spid="271">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11" st="11"/>
                                            </p:txEl>
                                          </p:spTgt>
                                        </p:tgtEl>
                                        <p:attrNameLst>
                                          <p:attrName>style.visibility</p:attrName>
                                        </p:attrNameLst>
                                      </p:cBhvr>
                                      <p:to>
                                        <p:strVal val="visible"/>
                                      </p:to>
                                    </p:set>
                                    <p:animEffect filter="fade" transition="in">
                                      <p:cBhvr>
                                        <p:cTn dur="1000"/>
                                        <p:tgtEl>
                                          <p:spTgt spid="271">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12" st="12"/>
                                            </p:txEl>
                                          </p:spTgt>
                                        </p:tgtEl>
                                        <p:attrNameLst>
                                          <p:attrName>style.visibility</p:attrName>
                                        </p:attrNameLst>
                                      </p:cBhvr>
                                      <p:to>
                                        <p:strVal val="visible"/>
                                      </p:to>
                                    </p:set>
                                    <p:animEffect filter="fade" transition="in">
                                      <p:cBhvr>
                                        <p:cTn dur="1000"/>
                                        <p:tgtEl>
                                          <p:spTgt spid="271">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13" st="13"/>
                                            </p:txEl>
                                          </p:spTgt>
                                        </p:tgtEl>
                                        <p:attrNameLst>
                                          <p:attrName>style.visibility</p:attrName>
                                        </p:attrNameLst>
                                      </p:cBhvr>
                                      <p:to>
                                        <p:strVal val="visible"/>
                                      </p:to>
                                    </p:set>
                                    <p:animEffect filter="fade" transition="in">
                                      <p:cBhvr>
                                        <p:cTn dur="1000"/>
                                        <p:tgtEl>
                                          <p:spTgt spid="271">
                                            <p:txEl>
                                              <p:pRg end="13" st="1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1">
                                            <p:txEl>
                                              <p:pRg end="14" st="14"/>
                                            </p:txEl>
                                          </p:spTgt>
                                        </p:tgtEl>
                                        <p:attrNameLst>
                                          <p:attrName>style.visibility</p:attrName>
                                        </p:attrNameLst>
                                      </p:cBhvr>
                                      <p:to>
                                        <p:strVal val="visible"/>
                                      </p:to>
                                    </p:set>
                                    <p:animEffect filter="fade" transition="in">
                                      <p:cBhvr>
                                        <p:cTn dur="1000"/>
                                        <p:tgtEl>
                                          <p:spTgt spid="271">
                                            <p:txEl>
                                              <p:pRg end="14" st="1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id="277" name="Google Shape;277;p32"/>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278" name="Google Shape;278;p32"/>
          <p:cNvCxnSpPr/>
          <p:nvPr/>
        </p:nvCxnSpPr>
        <p:spPr>
          <a:xfrm>
            <a:off x="707826" y="1296008"/>
            <a:ext cx="5821200" cy="0"/>
          </a:xfrm>
          <a:prstGeom prst="straightConnector1">
            <a:avLst/>
          </a:prstGeom>
          <a:noFill/>
          <a:ln cap="flat" cmpd="sng" w="76200">
            <a:solidFill>
              <a:schemeClr val="dk2"/>
            </a:solidFill>
            <a:prstDash val="solid"/>
            <a:round/>
            <a:headEnd len="med" w="med" type="none"/>
            <a:tailEnd len="med" w="med" type="none"/>
          </a:ln>
        </p:spPr>
      </p:cxnSp>
      <p:sp>
        <p:nvSpPr>
          <p:cNvPr id="279" name="Google Shape;279;p32"/>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2"/>
          <p:cNvSpPr txBox="1"/>
          <p:nvPr/>
        </p:nvSpPr>
        <p:spPr>
          <a:xfrm>
            <a:off x="608525" y="4082250"/>
            <a:ext cx="11045400" cy="144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US" sz="2300">
                <a:solidFill>
                  <a:schemeClr val="dk1"/>
                </a:solidFill>
                <a:latin typeface="Calibri"/>
                <a:ea typeface="Calibri"/>
                <a:cs typeface="Calibri"/>
                <a:sym typeface="Calibri"/>
              </a:rPr>
              <a:t>Significance level</a:t>
            </a:r>
            <a:endParaRPr b="1"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The level of Type I error we are willing to accept</a:t>
            </a:r>
            <a:endParaRPr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Denoted by </a:t>
            </a:r>
            <a:r>
              <a:rPr lang="en-US" sz="2300">
                <a:solidFill>
                  <a:schemeClr val="dk1"/>
                </a:solidFill>
                <a:latin typeface="Calibri"/>
                <a:ea typeface="Calibri"/>
                <a:cs typeface="Calibri"/>
                <a:sym typeface="Calibri"/>
              </a:rPr>
              <a:t>α</a:t>
            </a:r>
            <a:r>
              <a:rPr lang="en-US" sz="2300">
                <a:solidFill>
                  <a:schemeClr val="dk1"/>
                </a:solidFill>
                <a:latin typeface="Calibri"/>
                <a:ea typeface="Calibri"/>
                <a:cs typeface="Calibri"/>
                <a:sym typeface="Calibri"/>
              </a:rPr>
              <a:t> </a:t>
            </a:r>
            <a:endParaRPr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Typically 0.05</a:t>
            </a:r>
            <a:endParaRPr sz="2300">
              <a:solidFill>
                <a:schemeClr val="dk1"/>
              </a:solidFill>
              <a:latin typeface="Calibri"/>
              <a:ea typeface="Calibri"/>
              <a:cs typeface="Calibri"/>
              <a:sym typeface="Calibri"/>
            </a:endParaRPr>
          </a:p>
        </p:txBody>
      </p:sp>
      <p:sp>
        <p:nvSpPr>
          <p:cNvPr id="281" name="Google Shape;281;p32"/>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2" name="Google Shape;282;p32"/>
          <p:cNvPicPr preferRelativeResize="0"/>
          <p:nvPr/>
        </p:nvPicPr>
        <p:blipFill>
          <a:blip r:embed="rId4">
            <a:alphaModFix/>
          </a:blip>
          <a:stretch>
            <a:fillRect/>
          </a:stretch>
        </p:blipFill>
        <p:spPr>
          <a:xfrm>
            <a:off x="820402" y="1863025"/>
            <a:ext cx="4593950" cy="1908899"/>
          </a:xfrm>
          <a:prstGeom prst="rect">
            <a:avLst/>
          </a:prstGeom>
          <a:noFill/>
          <a:ln>
            <a:noFill/>
          </a:ln>
        </p:spPr>
      </p:pic>
      <p:pic>
        <p:nvPicPr>
          <p:cNvPr id="283" name="Google Shape;283;p32"/>
          <p:cNvPicPr preferRelativeResize="0"/>
          <p:nvPr/>
        </p:nvPicPr>
        <p:blipFill>
          <a:blip r:embed="rId5">
            <a:alphaModFix/>
          </a:blip>
          <a:stretch>
            <a:fillRect/>
          </a:stretch>
        </p:blipFill>
        <p:spPr>
          <a:xfrm>
            <a:off x="6184400" y="1673886"/>
            <a:ext cx="5599051" cy="2259078"/>
          </a:xfrm>
          <a:prstGeom prst="rect">
            <a:avLst/>
          </a:prstGeom>
          <a:noFill/>
          <a:ln>
            <a:noFill/>
          </a:ln>
        </p:spPr>
      </p:pic>
      <p:sp>
        <p:nvSpPr>
          <p:cNvPr id="284" name="Google Shape;284;p32"/>
          <p:cNvSpPr txBox="1"/>
          <p:nvPr>
            <p:ph idx="4294967295" type="title"/>
          </p:nvPr>
        </p:nvSpPr>
        <p:spPr>
          <a:xfrm>
            <a:off x="732326" y="603492"/>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TYPE I vs TYPE II ERRORS</a:t>
            </a:r>
            <a:endParaRPr b="0" sz="3900">
              <a:solidFill>
                <a:srgbClr val="00A1FF"/>
              </a:solidFill>
              <a:latin typeface="Lato Black"/>
              <a:ea typeface="Lato Black"/>
              <a:cs typeface="Lato Black"/>
              <a:sym typeface="Lato Black"/>
            </a:endParaRPr>
          </a:p>
        </p:txBody>
      </p:sp>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84"/>
                                        </p:tgtEl>
                                        <p:attrNameLst>
                                          <p:attrName>style.visibility</p:attrName>
                                        </p:attrNameLst>
                                      </p:cBhvr>
                                      <p:to>
                                        <p:strVal val="visible"/>
                                      </p:to>
                                    </p:set>
                                    <p:anim calcmode="lin" valueType="num">
                                      <p:cBhvr additive="base">
                                        <p:cTn dur="1000"/>
                                        <p:tgtEl>
                                          <p:spTgt spid="28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78"/>
                                        </p:tgtEl>
                                        <p:attrNameLst>
                                          <p:attrName>style.visibility</p:attrName>
                                        </p:attrNameLst>
                                      </p:cBhvr>
                                      <p:to>
                                        <p:strVal val="visible"/>
                                      </p:to>
                                    </p:set>
                                    <p:anim calcmode="lin" valueType="num">
                                      <p:cBhvr additive="base">
                                        <p:cTn dur="1000"/>
                                        <p:tgtEl>
                                          <p:spTgt spid="27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1000"/>
                                        <p:tgtEl>
                                          <p:spTgt spid="2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000"/>
                                        <p:tgtEl>
                                          <p:spTgt spid="2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xEl>
                                              <p:pRg end="0" st="0"/>
                                            </p:txEl>
                                          </p:spTgt>
                                        </p:tgtEl>
                                        <p:attrNameLst>
                                          <p:attrName>style.visibility</p:attrName>
                                        </p:attrNameLst>
                                      </p:cBhvr>
                                      <p:to>
                                        <p:strVal val="visible"/>
                                      </p:to>
                                    </p:set>
                                    <p:animEffect filter="fade" transition="in">
                                      <p:cBhvr>
                                        <p:cTn dur="1000"/>
                                        <p:tgtEl>
                                          <p:spTgt spid="28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xEl>
                                              <p:pRg end="1" st="1"/>
                                            </p:txEl>
                                          </p:spTgt>
                                        </p:tgtEl>
                                        <p:attrNameLst>
                                          <p:attrName>style.visibility</p:attrName>
                                        </p:attrNameLst>
                                      </p:cBhvr>
                                      <p:to>
                                        <p:strVal val="visible"/>
                                      </p:to>
                                    </p:set>
                                    <p:animEffect filter="fade" transition="in">
                                      <p:cBhvr>
                                        <p:cTn dur="1000"/>
                                        <p:tgtEl>
                                          <p:spTgt spid="28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xEl>
                                              <p:pRg end="2" st="2"/>
                                            </p:txEl>
                                          </p:spTgt>
                                        </p:tgtEl>
                                        <p:attrNameLst>
                                          <p:attrName>style.visibility</p:attrName>
                                        </p:attrNameLst>
                                      </p:cBhvr>
                                      <p:to>
                                        <p:strVal val="visible"/>
                                      </p:to>
                                    </p:set>
                                    <p:animEffect filter="fade" transition="in">
                                      <p:cBhvr>
                                        <p:cTn dur="1000"/>
                                        <p:tgtEl>
                                          <p:spTgt spid="28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xEl>
                                              <p:pRg end="3" st="3"/>
                                            </p:txEl>
                                          </p:spTgt>
                                        </p:tgtEl>
                                        <p:attrNameLst>
                                          <p:attrName>style.visibility</p:attrName>
                                        </p:attrNameLst>
                                      </p:cBhvr>
                                      <p:to>
                                        <p:strVal val="visible"/>
                                      </p:to>
                                    </p:set>
                                    <p:animEffect filter="fade" transition="in">
                                      <p:cBhvr>
                                        <p:cTn dur="1000"/>
                                        <p:tgtEl>
                                          <p:spTgt spid="28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3"/>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p VALUES</a:t>
            </a:r>
            <a:endParaRPr b="0" sz="3900">
              <a:solidFill>
                <a:srgbClr val="00A1FF"/>
              </a:solidFill>
              <a:latin typeface="Lato Black"/>
              <a:ea typeface="Lato Black"/>
              <a:cs typeface="Lato Black"/>
              <a:sym typeface="Lato Black"/>
            </a:endParaRPr>
          </a:p>
        </p:txBody>
      </p:sp>
      <p:pic>
        <p:nvPicPr>
          <p:cNvPr id="291" name="Google Shape;291;p33"/>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292" name="Google Shape;292;p33"/>
          <p:cNvCxnSpPr/>
          <p:nvPr/>
        </p:nvCxnSpPr>
        <p:spPr>
          <a:xfrm>
            <a:off x="707826" y="1296008"/>
            <a:ext cx="2210100" cy="0"/>
          </a:xfrm>
          <a:prstGeom prst="straightConnector1">
            <a:avLst/>
          </a:prstGeom>
          <a:noFill/>
          <a:ln cap="flat" cmpd="sng" w="76200">
            <a:solidFill>
              <a:schemeClr val="dk2"/>
            </a:solidFill>
            <a:prstDash val="solid"/>
            <a:round/>
            <a:headEnd len="med" w="med" type="none"/>
            <a:tailEnd len="med" w="med" type="none"/>
          </a:ln>
        </p:spPr>
      </p:cxnSp>
      <p:sp>
        <p:nvSpPr>
          <p:cNvPr id="293" name="Google Shape;293;p33"/>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3"/>
          <p:cNvSpPr txBox="1"/>
          <p:nvPr/>
        </p:nvSpPr>
        <p:spPr>
          <a:xfrm>
            <a:off x="608525" y="1415250"/>
            <a:ext cx="11045400" cy="35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300">
                <a:solidFill>
                  <a:schemeClr val="dk1"/>
                </a:solidFill>
                <a:latin typeface="Calibri"/>
                <a:ea typeface="Calibri"/>
                <a:cs typeface="Calibri"/>
                <a:sym typeface="Calibri"/>
              </a:rPr>
              <a:t>Under the Null hypothesis, the probability of observing a value as or more extreme  than the sample statistic</a:t>
            </a:r>
            <a:endParaRPr sz="2300">
              <a:solidFill>
                <a:schemeClr val="dk1"/>
              </a:solidFill>
              <a:latin typeface="Calibri"/>
              <a:ea typeface="Calibri"/>
              <a:cs typeface="Calibri"/>
              <a:sym typeface="Calibri"/>
            </a:endParaRPr>
          </a:p>
          <a:p>
            <a:pPr indent="0" lvl="0" marL="0" rtl="0" algn="l">
              <a:spcBef>
                <a:spcPts val="0"/>
              </a:spcBef>
              <a:spcAft>
                <a:spcPts val="0"/>
              </a:spcAft>
              <a:buNone/>
            </a:pPr>
            <a:r>
              <a:rPr lang="en-US" sz="2300">
                <a:solidFill>
                  <a:schemeClr val="dk1"/>
                </a:solidFill>
                <a:latin typeface="Calibri"/>
                <a:ea typeface="Calibri"/>
                <a:cs typeface="Calibri"/>
                <a:sym typeface="Calibri"/>
              </a:rPr>
              <a:t>Effectively the probability of making a Type I error</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rPr lang="en-US" sz="2300">
                <a:solidFill>
                  <a:schemeClr val="dk1"/>
                </a:solidFill>
                <a:latin typeface="Calibri"/>
                <a:ea typeface="Calibri"/>
                <a:cs typeface="Calibri"/>
                <a:sym typeface="Calibri"/>
              </a:rPr>
              <a:t>p value &lt; </a:t>
            </a:r>
            <a:r>
              <a:rPr lang="en-US" sz="2300">
                <a:solidFill>
                  <a:schemeClr val="dk1"/>
                </a:solidFill>
                <a:latin typeface="Calibri"/>
                <a:ea typeface="Calibri"/>
                <a:cs typeface="Calibri"/>
                <a:sym typeface="Calibri"/>
              </a:rPr>
              <a:t>α</a:t>
            </a:r>
            <a:r>
              <a:rPr lang="en-US" sz="2300">
                <a:solidFill>
                  <a:schemeClr val="dk1"/>
                </a:solidFill>
                <a:latin typeface="Calibri"/>
                <a:ea typeface="Calibri"/>
                <a:cs typeface="Calibri"/>
                <a:sym typeface="Calibri"/>
              </a:rPr>
              <a:t> </a:t>
            </a:r>
            <a:r>
              <a:rPr lang="en-US" sz="2300">
                <a:solidFill>
                  <a:schemeClr val="dk1"/>
                </a:solidFill>
                <a:latin typeface="Calibri"/>
                <a:ea typeface="Calibri"/>
                <a:cs typeface="Calibri"/>
                <a:sym typeface="Calibri"/>
              </a:rPr>
              <a:t>(Significance level) : Reject null hypothesis</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2300">
                <a:solidFill>
                  <a:schemeClr val="dk1"/>
                </a:solidFill>
                <a:latin typeface="Calibri"/>
                <a:ea typeface="Calibri"/>
                <a:cs typeface="Calibri"/>
                <a:sym typeface="Calibri"/>
              </a:rPr>
              <a:t>p value &gt; </a:t>
            </a:r>
            <a:r>
              <a:rPr lang="en-US" sz="2300">
                <a:solidFill>
                  <a:schemeClr val="dk1"/>
                </a:solidFill>
                <a:latin typeface="Calibri"/>
                <a:ea typeface="Calibri"/>
                <a:cs typeface="Calibri"/>
                <a:sym typeface="Calibri"/>
              </a:rPr>
              <a:t>α</a:t>
            </a:r>
            <a:r>
              <a:rPr lang="en-US" sz="2300">
                <a:solidFill>
                  <a:schemeClr val="dk1"/>
                </a:solidFill>
                <a:latin typeface="Calibri"/>
                <a:ea typeface="Calibri"/>
                <a:cs typeface="Calibri"/>
                <a:sym typeface="Calibri"/>
              </a:rPr>
              <a:t> (Significance level) : Fail to reject null hypothesis</a:t>
            </a:r>
            <a:endParaRPr sz="2300">
              <a:solidFill>
                <a:schemeClr val="dk1"/>
              </a:solidFill>
              <a:latin typeface="Calibri"/>
              <a:ea typeface="Calibri"/>
              <a:cs typeface="Calibri"/>
              <a:sym typeface="Calibri"/>
            </a:endParaRPr>
          </a:p>
        </p:txBody>
      </p:sp>
      <p:sp>
        <p:nvSpPr>
          <p:cNvPr id="295" name="Google Shape;295;p33"/>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90"/>
                                        </p:tgtEl>
                                        <p:attrNameLst>
                                          <p:attrName>style.visibility</p:attrName>
                                        </p:attrNameLst>
                                      </p:cBhvr>
                                      <p:to>
                                        <p:strVal val="visible"/>
                                      </p:to>
                                    </p:set>
                                    <p:anim calcmode="lin" valueType="num">
                                      <p:cBhvr additive="base">
                                        <p:cTn dur="1000"/>
                                        <p:tgtEl>
                                          <p:spTgt spid="29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92"/>
                                        </p:tgtEl>
                                        <p:attrNameLst>
                                          <p:attrName>style.visibility</p:attrName>
                                        </p:attrNameLst>
                                      </p:cBhvr>
                                      <p:to>
                                        <p:strVal val="visible"/>
                                      </p:to>
                                    </p:set>
                                    <p:anim calcmode="lin" valueType="num">
                                      <p:cBhvr additive="base">
                                        <p:cTn dur="1000"/>
                                        <p:tgtEl>
                                          <p:spTgt spid="29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0" st="0"/>
                                            </p:txEl>
                                          </p:spTgt>
                                        </p:tgtEl>
                                        <p:attrNameLst>
                                          <p:attrName>style.visibility</p:attrName>
                                        </p:attrNameLst>
                                      </p:cBhvr>
                                      <p:to>
                                        <p:strVal val="visible"/>
                                      </p:to>
                                    </p:set>
                                    <p:animEffect filter="fade" transition="in">
                                      <p:cBhvr>
                                        <p:cTn dur="1000"/>
                                        <p:tgtEl>
                                          <p:spTgt spid="29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1" st="1"/>
                                            </p:txEl>
                                          </p:spTgt>
                                        </p:tgtEl>
                                        <p:attrNameLst>
                                          <p:attrName>style.visibility</p:attrName>
                                        </p:attrNameLst>
                                      </p:cBhvr>
                                      <p:to>
                                        <p:strVal val="visible"/>
                                      </p:to>
                                    </p:set>
                                    <p:animEffect filter="fade" transition="in">
                                      <p:cBhvr>
                                        <p:cTn dur="1000"/>
                                        <p:tgtEl>
                                          <p:spTgt spid="29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2" st="2"/>
                                            </p:txEl>
                                          </p:spTgt>
                                        </p:tgtEl>
                                        <p:attrNameLst>
                                          <p:attrName>style.visibility</p:attrName>
                                        </p:attrNameLst>
                                      </p:cBhvr>
                                      <p:to>
                                        <p:strVal val="visible"/>
                                      </p:to>
                                    </p:set>
                                    <p:animEffect filter="fade" transition="in">
                                      <p:cBhvr>
                                        <p:cTn dur="1000"/>
                                        <p:tgtEl>
                                          <p:spTgt spid="29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3" st="3"/>
                                            </p:txEl>
                                          </p:spTgt>
                                        </p:tgtEl>
                                        <p:attrNameLst>
                                          <p:attrName>style.visibility</p:attrName>
                                        </p:attrNameLst>
                                      </p:cBhvr>
                                      <p:to>
                                        <p:strVal val="visible"/>
                                      </p:to>
                                    </p:set>
                                    <p:animEffect filter="fade" transition="in">
                                      <p:cBhvr>
                                        <p:cTn dur="1000"/>
                                        <p:tgtEl>
                                          <p:spTgt spid="29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4" st="4"/>
                                            </p:txEl>
                                          </p:spTgt>
                                        </p:tgtEl>
                                        <p:attrNameLst>
                                          <p:attrName>style.visibility</p:attrName>
                                        </p:attrNameLst>
                                      </p:cBhvr>
                                      <p:to>
                                        <p:strVal val="visible"/>
                                      </p:to>
                                    </p:set>
                                    <p:animEffect filter="fade" transition="in">
                                      <p:cBhvr>
                                        <p:cTn dur="1000"/>
                                        <p:tgtEl>
                                          <p:spTgt spid="29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5" st="5"/>
                                            </p:txEl>
                                          </p:spTgt>
                                        </p:tgtEl>
                                        <p:attrNameLst>
                                          <p:attrName>style.visibility</p:attrName>
                                        </p:attrNameLst>
                                      </p:cBhvr>
                                      <p:to>
                                        <p:strVal val="visible"/>
                                      </p:to>
                                    </p:set>
                                    <p:animEffect filter="fade" transition="in">
                                      <p:cBhvr>
                                        <p:cTn dur="1000"/>
                                        <p:tgtEl>
                                          <p:spTgt spid="29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xEl>
                                              <p:pRg end="6" st="6"/>
                                            </p:txEl>
                                          </p:spTgt>
                                        </p:tgtEl>
                                        <p:attrNameLst>
                                          <p:attrName>style.visibility</p:attrName>
                                        </p:attrNameLst>
                                      </p:cBhvr>
                                      <p:to>
                                        <p:strVal val="visible"/>
                                      </p:to>
                                    </p:set>
                                    <p:animEffect filter="fade" transition="in">
                                      <p:cBhvr>
                                        <p:cTn dur="1000"/>
                                        <p:tgtEl>
                                          <p:spTgt spid="294">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4"/>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HYPOTHESIS TESTING - One vs. Two tailed test</a:t>
            </a:r>
            <a:endParaRPr b="0" sz="3900">
              <a:solidFill>
                <a:srgbClr val="00A1FF"/>
              </a:solidFill>
              <a:latin typeface="Lato Black"/>
              <a:ea typeface="Lato Black"/>
              <a:cs typeface="Lato Black"/>
              <a:sym typeface="Lato Black"/>
            </a:endParaRPr>
          </a:p>
        </p:txBody>
      </p:sp>
      <p:cxnSp>
        <p:nvCxnSpPr>
          <p:cNvPr id="302" name="Google Shape;302;p34"/>
          <p:cNvCxnSpPr/>
          <p:nvPr/>
        </p:nvCxnSpPr>
        <p:spPr>
          <a:xfrm>
            <a:off x="707826" y="1283426"/>
            <a:ext cx="10614900" cy="0"/>
          </a:xfrm>
          <a:prstGeom prst="straightConnector1">
            <a:avLst/>
          </a:prstGeom>
          <a:noFill/>
          <a:ln cap="flat" cmpd="sng" w="76200">
            <a:solidFill>
              <a:schemeClr val="dk2"/>
            </a:solidFill>
            <a:prstDash val="solid"/>
            <a:round/>
            <a:headEnd len="med" w="med" type="none"/>
            <a:tailEnd len="med" w="med" type="none"/>
          </a:ln>
        </p:spPr>
      </p:cxnSp>
      <p:sp>
        <p:nvSpPr>
          <p:cNvPr id="303" name="Google Shape;303;p34"/>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4"/>
          <p:cNvSpPr txBox="1"/>
          <p:nvPr/>
        </p:nvSpPr>
        <p:spPr>
          <a:xfrm>
            <a:off x="608525" y="1284648"/>
            <a:ext cx="11045400" cy="38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2300">
                <a:solidFill>
                  <a:schemeClr val="dk1"/>
                </a:solidFill>
                <a:latin typeface="Calibri"/>
                <a:ea typeface="Calibri"/>
                <a:cs typeface="Calibri"/>
                <a:sym typeface="Calibri"/>
              </a:rPr>
              <a:t>Example with </a:t>
            </a:r>
            <a:r>
              <a:rPr lang="en-US" sz="2300">
                <a:solidFill>
                  <a:schemeClr val="dk1"/>
                </a:solidFill>
                <a:latin typeface="Calibri"/>
                <a:ea typeface="Calibri"/>
                <a:cs typeface="Calibri"/>
                <a:sym typeface="Calibri"/>
              </a:rPr>
              <a:t>α </a:t>
            </a:r>
            <a:r>
              <a:rPr lang="en-US" sz="2300">
                <a:solidFill>
                  <a:schemeClr val="dk1"/>
                </a:solidFill>
                <a:latin typeface="Calibri"/>
                <a:ea typeface="Calibri"/>
                <a:cs typeface="Calibri"/>
                <a:sym typeface="Calibri"/>
              </a:rPr>
              <a:t>= 0.05</a:t>
            </a:r>
            <a:endParaRPr sz="2300">
              <a:solidFill>
                <a:schemeClr val="dk1"/>
              </a:solidFill>
              <a:latin typeface="Calibri"/>
              <a:ea typeface="Calibri"/>
              <a:cs typeface="Calibri"/>
              <a:sym typeface="Calibri"/>
            </a:endParaRPr>
          </a:p>
        </p:txBody>
      </p:sp>
      <p:sp>
        <p:nvSpPr>
          <p:cNvPr id="305" name="Google Shape;305;p34"/>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 name="Google Shape;306;p34"/>
          <p:cNvGrpSpPr/>
          <p:nvPr/>
        </p:nvGrpSpPr>
        <p:grpSpPr>
          <a:xfrm>
            <a:off x="933350" y="1815788"/>
            <a:ext cx="5573000" cy="3481025"/>
            <a:chOff x="933350" y="1815788"/>
            <a:chExt cx="5573000" cy="3481025"/>
          </a:xfrm>
        </p:grpSpPr>
        <p:pic>
          <p:nvPicPr>
            <p:cNvPr id="307" name="Google Shape;307;p34"/>
            <p:cNvPicPr preferRelativeResize="0"/>
            <p:nvPr/>
          </p:nvPicPr>
          <p:blipFill>
            <a:blip r:embed="rId3">
              <a:alphaModFix/>
            </a:blip>
            <a:stretch>
              <a:fillRect/>
            </a:stretch>
          </p:blipFill>
          <p:spPr>
            <a:xfrm>
              <a:off x="933350" y="1815788"/>
              <a:ext cx="4875528" cy="3481025"/>
            </a:xfrm>
            <a:prstGeom prst="rect">
              <a:avLst/>
            </a:prstGeom>
            <a:noFill/>
            <a:ln>
              <a:noFill/>
            </a:ln>
          </p:spPr>
        </p:pic>
        <p:sp>
          <p:nvSpPr>
            <p:cNvPr id="308" name="Google Shape;308;p34"/>
            <p:cNvSpPr txBox="1"/>
            <p:nvPr/>
          </p:nvSpPr>
          <p:spPr>
            <a:xfrm>
              <a:off x="3868750" y="1973950"/>
              <a:ext cx="2637600" cy="43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500"/>
                <a:t>One tailed test</a:t>
              </a:r>
              <a:endParaRPr b="1" sz="1500"/>
            </a:p>
          </p:txBody>
        </p:sp>
      </p:grpSp>
      <p:grpSp>
        <p:nvGrpSpPr>
          <p:cNvPr id="309" name="Google Shape;309;p34"/>
          <p:cNvGrpSpPr/>
          <p:nvPr/>
        </p:nvGrpSpPr>
        <p:grpSpPr>
          <a:xfrm>
            <a:off x="6686100" y="1815775"/>
            <a:ext cx="4875525" cy="3481050"/>
            <a:chOff x="6686100" y="1815775"/>
            <a:chExt cx="4875525" cy="3481050"/>
          </a:xfrm>
        </p:grpSpPr>
        <p:pic>
          <p:nvPicPr>
            <p:cNvPr id="310" name="Google Shape;310;p34"/>
            <p:cNvPicPr preferRelativeResize="0"/>
            <p:nvPr/>
          </p:nvPicPr>
          <p:blipFill>
            <a:blip r:embed="rId4">
              <a:alphaModFix/>
            </a:blip>
            <a:stretch>
              <a:fillRect/>
            </a:stretch>
          </p:blipFill>
          <p:spPr>
            <a:xfrm>
              <a:off x="6686100" y="1815775"/>
              <a:ext cx="4875525" cy="3481050"/>
            </a:xfrm>
            <a:prstGeom prst="rect">
              <a:avLst/>
            </a:prstGeom>
            <a:noFill/>
            <a:ln>
              <a:noFill/>
            </a:ln>
          </p:spPr>
        </p:pic>
        <p:sp>
          <p:nvSpPr>
            <p:cNvPr id="311" name="Google Shape;311;p34"/>
            <p:cNvSpPr txBox="1"/>
            <p:nvPr/>
          </p:nvSpPr>
          <p:spPr>
            <a:xfrm>
              <a:off x="9704825" y="1973950"/>
              <a:ext cx="1700700" cy="43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500"/>
                <a:t>Two </a:t>
              </a:r>
              <a:r>
                <a:rPr b="1" lang="en-US" sz="1500"/>
                <a:t>tailed test</a:t>
              </a:r>
              <a:endParaRPr b="1" sz="1500"/>
            </a:p>
          </p:txBody>
        </p:sp>
      </p:grpSp>
      <p:sp>
        <p:nvSpPr>
          <p:cNvPr id="312" name="Google Shape;312;p34"/>
          <p:cNvSpPr txBox="1"/>
          <p:nvPr/>
        </p:nvSpPr>
        <p:spPr>
          <a:xfrm>
            <a:off x="608525" y="5511350"/>
            <a:ext cx="11045400" cy="5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300">
                <a:solidFill>
                  <a:schemeClr val="dk1"/>
                </a:solidFill>
                <a:latin typeface="Calibri"/>
                <a:ea typeface="Calibri"/>
                <a:cs typeface="Calibri"/>
                <a:sym typeface="Calibri"/>
              </a:rPr>
              <a:t>Note</a:t>
            </a:r>
            <a:r>
              <a:rPr lang="en-US" sz="2300">
                <a:solidFill>
                  <a:schemeClr val="dk1"/>
                </a:solidFill>
                <a:latin typeface="Calibri"/>
                <a:ea typeface="Calibri"/>
                <a:cs typeface="Calibri"/>
                <a:sym typeface="Calibri"/>
              </a:rPr>
              <a:t>: p value calculation is adjusted accordingly</a:t>
            </a:r>
            <a:endParaRPr sz="2300">
              <a:solidFill>
                <a:schemeClr val="dk1"/>
              </a:solidFill>
              <a:latin typeface="Calibri"/>
              <a:ea typeface="Calibri"/>
              <a:cs typeface="Calibri"/>
              <a:sym typeface="Calibri"/>
            </a:endParaRPr>
          </a:p>
        </p:txBody>
      </p:sp>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01"/>
                                        </p:tgtEl>
                                        <p:attrNameLst>
                                          <p:attrName>style.visibility</p:attrName>
                                        </p:attrNameLst>
                                      </p:cBhvr>
                                      <p:to>
                                        <p:strVal val="visible"/>
                                      </p:to>
                                    </p:set>
                                    <p:anim calcmode="lin" valueType="num">
                                      <p:cBhvr additive="base">
                                        <p:cTn dur="1000"/>
                                        <p:tgtEl>
                                          <p:spTgt spid="301"/>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02"/>
                                        </p:tgtEl>
                                        <p:attrNameLst>
                                          <p:attrName>style.visibility</p:attrName>
                                        </p:attrNameLst>
                                      </p:cBhvr>
                                      <p:to>
                                        <p:strVal val="visible"/>
                                      </p:to>
                                    </p:set>
                                    <p:anim calcmode="lin" valueType="num">
                                      <p:cBhvr additive="base">
                                        <p:cTn dur="1000"/>
                                        <p:tgtEl>
                                          <p:spTgt spid="30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1000"/>
                                        <p:tgtEl>
                                          <p:spTgt spid="3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gtEl>
                                        <p:attrNameLst>
                                          <p:attrName>style.visibility</p:attrName>
                                        </p:attrNameLst>
                                      </p:cBhvr>
                                      <p:to>
                                        <p:strVal val="visible"/>
                                      </p:to>
                                    </p:set>
                                    <p:animEffect filter="fade" transition="in">
                                      <p:cBhvr>
                                        <p:cTn dur="1000"/>
                                        <p:tgtEl>
                                          <p:spTgt spid="3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1000"/>
                                        <p:tgtEl>
                                          <p:spTgt spid="3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000"/>
                                        <p:tgtEl>
                                          <p:spTgt spid="3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5"/>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AB TESTING</a:t>
            </a:r>
            <a:endParaRPr b="0" sz="3900">
              <a:solidFill>
                <a:srgbClr val="00A1FF"/>
              </a:solidFill>
              <a:latin typeface="Lato Black"/>
              <a:ea typeface="Lato Black"/>
              <a:cs typeface="Lato Black"/>
              <a:sym typeface="Lato Black"/>
            </a:endParaRPr>
          </a:p>
        </p:txBody>
      </p:sp>
      <p:cxnSp>
        <p:nvCxnSpPr>
          <p:cNvPr id="319" name="Google Shape;319;p35"/>
          <p:cNvCxnSpPr/>
          <p:nvPr/>
        </p:nvCxnSpPr>
        <p:spPr>
          <a:xfrm>
            <a:off x="682662" y="1233098"/>
            <a:ext cx="2801400" cy="0"/>
          </a:xfrm>
          <a:prstGeom prst="straightConnector1">
            <a:avLst/>
          </a:prstGeom>
          <a:noFill/>
          <a:ln cap="flat" cmpd="sng" w="76200">
            <a:solidFill>
              <a:schemeClr val="dk2"/>
            </a:solidFill>
            <a:prstDash val="solid"/>
            <a:round/>
            <a:headEnd len="med" w="med" type="none"/>
            <a:tailEnd len="med" w="med" type="none"/>
          </a:ln>
        </p:spPr>
      </p:cxnSp>
      <p:sp>
        <p:nvSpPr>
          <p:cNvPr id="320" name="Google Shape;320;p35"/>
          <p:cNvSpPr txBox="1"/>
          <p:nvPr/>
        </p:nvSpPr>
        <p:spPr>
          <a:xfrm>
            <a:off x="207825" y="1643850"/>
            <a:ext cx="7753200" cy="3535500"/>
          </a:xfrm>
          <a:prstGeom prst="rect">
            <a:avLst/>
          </a:prstGeom>
          <a:noFill/>
          <a:ln>
            <a:noFill/>
          </a:ln>
        </p:spPr>
        <p:txBody>
          <a:bodyPr anchorCtr="0" anchor="t" bIns="91425" lIns="91425" spcFirstLastPara="1" rIns="91425" wrap="square" tIns="91425">
            <a:noAutofit/>
          </a:bodyPr>
          <a:lstStyle/>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Very common application of Hypothesis testing in the industry</a:t>
            </a:r>
            <a:endParaRPr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Controlled experiment: </a:t>
            </a:r>
            <a:endParaRPr sz="2300">
              <a:solidFill>
                <a:schemeClr val="dk1"/>
              </a:solidFill>
              <a:latin typeface="Calibri"/>
              <a:ea typeface="Calibri"/>
              <a:cs typeface="Calibri"/>
              <a:sym typeface="Calibri"/>
            </a:endParaRPr>
          </a:p>
          <a:p>
            <a:pPr indent="-374650" lvl="1" marL="9144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variants of an element shown to different users</a:t>
            </a:r>
            <a:endParaRPr sz="2300">
              <a:solidFill>
                <a:schemeClr val="dk1"/>
              </a:solidFill>
              <a:latin typeface="Calibri"/>
              <a:ea typeface="Calibri"/>
              <a:cs typeface="Calibri"/>
              <a:sym typeface="Calibri"/>
            </a:endParaRPr>
          </a:p>
          <a:p>
            <a:pPr indent="-374650" lvl="1" marL="9144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users chosen at random</a:t>
            </a:r>
            <a:endParaRPr sz="2300">
              <a:solidFill>
                <a:schemeClr val="dk1"/>
              </a:solidFill>
              <a:latin typeface="Calibri"/>
              <a:ea typeface="Calibri"/>
              <a:cs typeface="Calibri"/>
              <a:sym typeface="Calibri"/>
            </a:endParaRPr>
          </a:p>
          <a:p>
            <a:pPr indent="-374650" lvl="1" marL="9144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versions compared to see which performs better</a:t>
            </a:r>
            <a:endParaRPr sz="2300">
              <a:solidFill>
                <a:schemeClr val="dk1"/>
              </a:solidFill>
              <a:latin typeface="Calibri"/>
              <a:ea typeface="Calibri"/>
              <a:cs typeface="Calibri"/>
              <a:sym typeface="Calibri"/>
            </a:endParaRPr>
          </a:p>
          <a:p>
            <a:pPr indent="0" lvl="0" marL="45720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rPr lang="en-US" sz="2300">
                <a:solidFill>
                  <a:schemeClr val="dk1"/>
                </a:solidFill>
                <a:latin typeface="Calibri"/>
                <a:ea typeface="Calibri"/>
                <a:cs typeface="Calibri"/>
                <a:sym typeface="Calibri"/>
              </a:rPr>
              <a:t>E.g. Click Through Rate for advertising Banner 1 vs. Banner 2</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rPr lang="en-US" sz="2300">
                <a:solidFill>
                  <a:schemeClr val="dk1"/>
                </a:solidFill>
                <a:latin typeface="Calibri"/>
                <a:ea typeface="Calibri"/>
                <a:cs typeface="Calibri"/>
                <a:sym typeface="Calibri"/>
              </a:rPr>
              <a:t>H0: both banners perform the same (CTR1 = CTR2)</a:t>
            </a:r>
            <a:br>
              <a:rPr lang="en-US" sz="2300">
                <a:solidFill>
                  <a:schemeClr val="dk1"/>
                </a:solidFill>
                <a:latin typeface="Calibri"/>
                <a:ea typeface="Calibri"/>
                <a:cs typeface="Calibri"/>
                <a:sym typeface="Calibri"/>
              </a:rPr>
            </a:br>
            <a:r>
              <a:rPr lang="en-US" sz="2300">
                <a:solidFill>
                  <a:schemeClr val="dk1"/>
                </a:solidFill>
                <a:latin typeface="Calibri"/>
                <a:ea typeface="Calibri"/>
                <a:cs typeface="Calibri"/>
                <a:sym typeface="Calibri"/>
              </a:rPr>
              <a:t>H1: banner performances are different (CTR1 =/= CTR2)</a:t>
            </a:r>
            <a:endParaRPr sz="2300">
              <a:solidFill>
                <a:schemeClr val="dk1"/>
              </a:solidFill>
              <a:latin typeface="Calibri"/>
              <a:ea typeface="Calibri"/>
              <a:cs typeface="Calibri"/>
              <a:sym typeface="Calibri"/>
            </a:endParaRPr>
          </a:p>
        </p:txBody>
      </p:sp>
      <p:pic>
        <p:nvPicPr>
          <p:cNvPr id="321" name="Google Shape;321;p35"/>
          <p:cNvPicPr preferRelativeResize="0"/>
          <p:nvPr/>
        </p:nvPicPr>
        <p:blipFill>
          <a:blip r:embed="rId3">
            <a:alphaModFix/>
          </a:blip>
          <a:stretch>
            <a:fillRect/>
          </a:stretch>
        </p:blipFill>
        <p:spPr>
          <a:xfrm>
            <a:off x="7640213" y="769188"/>
            <a:ext cx="4371975" cy="5800725"/>
          </a:xfrm>
          <a:prstGeom prst="rect">
            <a:avLst/>
          </a:prstGeom>
          <a:noFill/>
          <a:ln>
            <a:noFill/>
          </a:ln>
        </p:spPr>
      </p:pic>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18"/>
                                        </p:tgtEl>
                                        <p:attrNameLst>
                                          <p:attrName>style.visibility</p:attrName>
                                        </p:attrNameLst>
                                      </p:cBhvr>
                                      <p:to>
                                        <p:strVal val="visible"/>
                                      </p:to>
                                    </p:set>
                                    <p:anim calcmode="lin" valueType="num">
                                      <p:cBhvr additive="base">
                                        <p:cTn dur="1000"/>
                                        <p:tgtEl>
                                          <p:spTgt spid="31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19"/>
                                        </p:tgtEl>
                                        <p:attrNameLst>
                                          <p:attrName>style.visibility</p:attrName>
                                        </p:attrNameLst>
                                      </p:cBhvr>
                                      <p:to>
                                        <p:strVal val="visible"/>
                                      </p:to>
                                    </p:set>
                                    <p:anim calcmode="lin" valueType="num">
                                      <p:cBhvr additive="base">
                                        <p:cTn dur="1000"/>
                                        <p:tgtEl>
                                          <p:spTgt spid="31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1000"/>
                                        <p:tgtEl>
                                          <p:spTgt spid="3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0" st="0"/>
                                            </p:txEl>
                                          </p:spTgt>
                                        </p:tgtEl>
                                        <p:attrNameLst>
                                          <p:attrName>style.visibility</p:attrName>
                                        </p:attrNameLst>
                                      </p:cBhvr>
                                      <p:to>
                                        <p:strVal val="visible"/>
                                      </p:to>
                                    </p:set>
                                    <p:animEffect filter="fade" transition="in">
                                      <p:cBhvr>
                                        <p:cTn dur="1000"/>
                                        <p:tgtEl>
                                          <p:spTgt spid="32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1" st="1"/>
                                            </p:txEl>
                                          </p:spTgt>
                                        </p:tgtEl>
                                        <p:attrNameLst>
                                          <p:attrName>style.visibility</p:attrName>
                                        </p:attrNameLst>
                                      </p:cBhvr>
                                      <p:to>
                                        <p:strVal val="visible"/>
                                      </p:to>
                                    </p:set>
                                    <p:animEffect filter="fade" transition="in">
                                      <p:cBhvr>
                                        <p:cTn dur="1000"/>
                                        <p:tgtEl>
                                          <p:spTgt spid="32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2" st="2"/>
                                            </p:txEl>
                                          </p:spTgt>
                                        </p:tgtEl>
                                        <p:attrNameLst>
                                          <p:attrName>style.visibility</p:attrName>
                                        </p:attrNameLst>
                                      </p:cBhvr>
                                      <p:to>
                                        <p:strVal val="visible"/>
                                      </p:to>
                                    </p:set>
                                    <p:animEffect filter="fade" transition="in">
                                      <p:cBhvr>
                                        <p:cTn dur="1000"/>
                                        <p:tgtEl>
                                          <p:spTgt spid="32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3" st="3"/>
                                            </p:txEl>
                                          </p:spTgt>
                                        </p:tgtEl>
                                        <p:attrNameLst>
                                          <p:attrName>style.visibility</p:attrName>
                                        </p:attrNameLst>
                                      </p:cBhvr>
                                      <p:to>
                                        <p:strVal val="visible"/>
                                      </p:to>
                                    </p:set>
                                    <p:animEffect filter="fade" transition="in">
                                      <p:cBhvr>
                                        <p:cTn dur="1000"/>
                                        <p:tgtEl>
                                          <p:spTgt spid="32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4" st="4"/>
                                            </p:txEl>
                                          </p:spTgt>
                                        </p:tgtEl>
                                        <p:attrNameLst>
                                          <p:attrName>style.visibility</p:attrName>
                                        </p:attrNameLst>
                                      </p:cBhvr>
                                      <p:to>
                                        <p:strVal val="visible"/>
                                      </p:to>
                                    </p:set>
                                    <p:animEffect filter="fade" transition="in">
                                      <p:cBhvr>
                                        <p:cTn dur="1000"/>
                                        <p:tgtEl>
                                          <p:spTgt spid="32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5" st="5"/>
                                            </p:txEl>
                                          </p:spTgt>
                                        </p:tgtEl>
                                        <p:attrNameLst>
                                          <p:attrName>style.visibility</p:attrName>
                                        </p:attrNameLst>
                                      </p:cBhvr>
                                      <p:to>
                                        <p:strVal val="visible"/>
                                      </p:to>
                                    </p:set>
                                    <p:animEffect filter="fade" transition="in">
                                      <p:cBhvr>
                                        <p:cTn dur="1000"/>
                                        <p:tgtEl>
                                          <p:spTgt spid="320">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6" st="6"/>
                                            </p:txEl>
                                          </p:spTgt>
                                        </p:tgtEl>
                                        <p:attrNameLst>
                                          <p:attrName>style.visibility</p:attrName>
                                        </p:attrNameLst>
                                      </p:cBhvr>
                                      <p:to>
                                        <p:strVal val="visible"/>
                                      </p:to>
                                    </p:set>
                                    <p:animEffect filter="fade" transition="in">
                                      <p:cBhvr>
                                        <p:cTn dur="1000"/>
                                        <p:tgtEl>
                                          <p:spTgt spid="320">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7" st="7"/>
                                            </p:txEl>
                                          </p:spTgt>
                                        </p:tgtEl>
                                        <p:attrNameLst>
                                          <p:attrName>style.visibility</p:attrName>
                                        </p:attrNameLst>
                                      </p:cBhvr>
                                      <p:to>
                                        <p:strVal val="visible"/>
                                      </p:to>
                                    </p:set>
                                    <p:animEffect filter="fade" transition="in">
                                      <p:cBhvr>
                                        <p:cTn dur="1000"/>
                                        <p:tgtEl>
                                          <p:spTgt spid="320">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8" st="8"/>
                                            </p:txEl>
                                          </p:spTgt>
                                        </p:tgtEl>
                                        <p:attrNameLst>
                                          <p:attrName>style.visibility</p:attrName>
                                        </p:attrNameLst>
                                      </p:cBhvr>
                                      <p:to>
                                        <p:strVal val="visible"/>
                                      </p:to>
                                    </p:set>
                                    <p:animEffect filter="fade" transition="in">
                                      <p:cBhvr>
                                        <p:cTn dur="1000"/>
                                        <p:tgtEl>
                                          <p:spTgt spid="320">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xEl>
                                              <p:pRg end="9" st="9"/>
                                            </p:txEl>
                                          </p:spTgt>
                                        </p:tgtEl>
                                        <p:attrNameLst>
                                          <p:attrName>style.visibility</p:attrName>
                                        </p:attrNameLst>
                                      </p:cBhvr>
                                      <p:to>
                                        <p:strVal val="visible"/>
                                      </p:to>
                                    </p:set>
                                    <p:animEffect filter="fade" transition="in">
                                      <p:cBhvr>
                                        <p:cTn dur="1000"/>
                                        <p:tgtEl>
                                          <p:spTgt spid="320">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6"/>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Statistical Tests</a:t>
            </a:r>
            <a:endParaRPr b="0" sz="3900">
              <a:solidFill>
                <a:srgbClr val="00A1FF"/>
              </a:solidFill>
              <a:latin typeface="Lato Black"/>
              <a:ea typeface="Lato Black"/>
              <a:cs typeface="Lato Black"/>
              <a:sym typeface="Lato Black"/>
            </a:endParaRPr>
          </a:p>
        </p:txBody>
      </p:sp>
      <p:pic>
        <p:nvPicPr>
          <p:cNvPr id="328" name="Google Shape;328;p36"/>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329" name="Google Shape;329;p36"/>
          <p:cNvCxnSpPr/>
          <p:nvPr/>
        </p:nvCxnSpPr>
        <p:spPr>
          <a:xfrm flipH="1" rot="10800000">
            <a:off x="707826" y="1271708"/>
            <a:ext cx="3521400" cy="24300"/>
          </a:xfrm>
          <a:prstGeom prst="straightConnector1">
            <a:avLst/>
          </a:prstGeom>
          <a:noFill/>
          <a:ln cap="flat" cmpd="sng" w="76200">
            <a:solidFill>
              <a:schemeClr val="dk2"/>
            </a:solidFill>
            <a:prstDash val="solid"/>
            <a:round/>
            <a:headEnd len="med" w="med" type="none"/>
            <a:tailEnd len="med" w="med" type="none"/>
          </a:ln>
        </p:spPr>
      </p:cxnSp>
      <p:sp>
        <p:nvSpPr>
          <p:cNvPr id="330" name="Google Shape;330;p36"/>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6"/>
          <p:cNvSpPr txBox="1"/>
          <p:nvPr/>
        </p:nvSpPr>
        <p:spPr>
          <a:xfrm>
            <a:off x="608525" y="1415250"/>
            <a:ext cx="11045400" cy="353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2300">
                <a:solidFill>
                  <a:srgbClr val="424242"/>
                </a:solidFill>
                <a:latin typeface="Calibri"/>
                <a:ea typeface="Calibri"/>
                <a:cs typeface="Calibri"/>
                <a:sym typeface="Calibri"/>
              </a:rPr>
              <a:t>There are many statistical tests available for different kinds of sample structures </a:t>
            </a:r>
            <a:endParaRPr sz="2300">
              <a:solidFill>
                <a:srgbClr val="424242"/>
              </a:solidFill>
              <a:latin typeface="Calibri"/>
              <a:ea typeface="Calibri"/>
              <a:cs typeface="Calibri"/>
              <a:sym typeface="Calibri"/>
            </a:endParaRPr>
          </a:p>
          <a:p>
            <a:pPr indent="-374650" lvl="0" marL="457200" rtl="0" algn="l">
              <a:lnSpc>
                <a:spcPct val="115000"/>
              </a:lnSpc>
              <a:spcBef>
                <a:spcPts val="1200"/>
              </a:spcBef>
              <a:spcAft>
                <a:spcPts val="0"/>
              </a:spcAft>
              <a:buClr>
                <a:srgbClr val="424242"/>
              </a:buClr>
              <a:buSzPts val="2300"/>
              <a:buFont typeface="Calibri"/>
              <a:buAutoNum type="arabicPeriod"/>
            </a:pPr>
            <a:r>
              <a:rPr lang="en-US" sz="2300">
                <a:solidFill>
                  <a:srgbClr val="424242"/>
                </a:solidFill>
                <a:latin typeface="Calibri"/>
                <a:ea typeface="Calibri"/>
                <a:cs typeface="Calibri"/>
                <a:sym typeface="Calibri"/>
              </a:rPr>
              <a:t>T-Test</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AutoNum type="arabicPeriod"/>
            </a:pPr>
            <a:r>
              <a:rPr lang="en-US" sz="2300">
                <a:solidFill>
                  <a:srgbClr val="424242"/>
                </a:solidFill>
                <a:latin typeface="Calibri"/>
                <a:ea typeface="Calibri"/>
                <a:cs typeface="Calibri"/>
                <a:sym typeface="Calibri"/>
              </a:rPr>
              <a:t>Z-Test </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AutoNum type="arabicPeriod"/>
            </a:pPr>
            <a:r>
              <a:rPr lang="en-US" sz="2300">
                <a:solidFill>
                  <a:srgbClr val="424242"/>
                </a:solidFill>
                <a:latin typeface="Calibri"/>
                <a:ea typeface="Calibri"/>
                <a:cs typeface="Calibri"/>
                <a:sym typeface="Calibri"/>
              </a:rPr>
              <a:t>Chi-Square Test</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AutoNum type="arabicPeriod"/>
            </a:pPr>
            <a:r>
              <a:rPr lang="en-US" sz="2300">
                <a:solidFill>
                  <a:srgbClr val="424242"/>
                </a:solidFill>
                <a:latin typeface="Calibri"/>
                <a:ea typeface="Calibri"/>
                <a:cs typeface="Calibri"/>
                <a:sym typeface="Calibri"/>
              </a:rPr>
              <a:t>F-Test</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AutoNum type="arabicPeriod"/>
            </a:pPr>
            <a:r>
              <a:rPr lang="en-US" sz="2300">
                <a:solidFill>
                  <a:srgbClr val="424242"/>
                </a:solidFill>
                <a:latin typeface="Calibri"/>
                <a:ea typeface="Calibri"/>
                <a:cs typeface="Calibri"/>
                <a:sym typeface="Calibri"/>
              </a:rPr>
              <a:t>ANOVA</a:t>
            </a:r>
            <a:endParaRPr sz="2300">
              <a:solidFill>
                <a:srgbClr val="424242"/>
              </a:solidFill>
              <a:latin typeface="Calibri"/>
              <a:ea typeface="Calibri"/>
              <a:cs typeface="Calibri"/>
              <a:sym typeface="Calibri"/>
            </a:endParaRPr>
          </a:p>
          <a:p>
            <a:pPr indent="0" lvl="0" marL="0" rtl="0" algn="l">
              <a:spcBef>
                <a:spcPts val="1200"/>
              </a:spcBef>
              <a:spcAft>
                <a:spcPts val="0"/>
              </a:spcAft>
              <a:buClr>
                <a:schemeClr val="dk1"/>
              </a:buClr>
              <a:buSzPts val="1100"/>
              <a:buFont typeface="Arial"/>
              <a:buNone/>
            </a:pPr>
            <a:r>
              <a:t/>
            </a:r>
            <a:endParaRPr sz="2300">
              <a:solidFill>
                <a:schemeClr val="dk1"/>
              </a:solidFill>
              <a:latin typeface="Calibri"/>
              <a:ea typeface="Calibri"/>
              <a:cs typeface="Calibri"/>
              <a:sym typeface="Calibri"/>
            </a:endParaRPr>
          </a:p>
        </p:txBody>
      </p:sp>
      <p:sp>
        <p:nvSpPr>
          <p:cNvPr id="332" name="Google Shape;332;p36"/>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27"/>
                                        </p:tgtEl>
                                        <p:attrNameLst>
                                          <p:attrName>style.visibility</p:attrName>
                                        </p:attrNameLst>
                                      </p:cBhvr>
                                      <p:to>
                                        <p:strVal val="visible"/>
                                      </p:to>
                                    </p:set>
                                    <p:anim calcmode="lin" valueType="num">
                                      <p:cBhvr additive="base">
                                        <p:cTn dur="1000"/>
                                        <p:tgtEl>
                                          <p:spTgt spid="32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29"/>
                                        </p:tgtEl>
                                        <p:attrNameLst>
                                          <p:attrName>style.visibility</p:attrName>
                                        </p:attrNameLst>
                                      </p:cBhvr>
                                      <p:to>
                                        <p:strVal val="visible"/>
                                      </p:to>
                                    </p:set>
                                    <p:anim calcmode="lin" valueType="num">
                                      <p:cBhvr additive="base">
                                        <p:cTn dur="1000"/>
                                        <p:tgtEl>
                                          <p:spTgt spid="32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xEl>
                                              <p:pRg end="0" st="0"/>
                                            </p:txEl>
                                          </p:spTgt>
                                        </p:tgtEl>
                                        <p:attrNameLst>
                                          <p:attrName>style.visibility</p:attrName>
                                        </p:attrNameLst>
                                      </p:cBhvr>
                                      <p:to>
                                        <p:strVal val="visible"/>
                                      </p:to>
                                    </p:set>
                                    <p:animEffect filter="fade" transition="in">
                                      <p:cBhvr>
                                        <p:cTn dur="1000"/>
                                        <p:tgtEl>
                                          <p:spTgt spid="33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xEl>
                                              <p:pRg end="1" st="1"/>
                                            </p:txEl>
                                          </p:spTgt>
                                        </p:tgtEl>
                                        <p:attrNameLst>
                                          <p:attrName>style.visibility</p:attrName>
                                        </p:attrNameLst>
                                      </p:cBhvr>
                                      <p:to>
                                        <p:strVal val="visible"/>
                                      </p:to>
                                    </p:set>
                                    <p:animEffect filter="fade" transition="in">
                                      <p:cBhvr>
                                        <p:cTn dur="1000"/>
                                        <p:tgtEl>
                                          <p:spTgt spid="33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xEl>
                                              <p:pRg end="2" st="2"/>
                                            </p:txEl>
                                          </p:spTgt>
                                        </p:tgtEl>
                                        <p:attrNameLst>
                                          <p:attrName>style.visibility</p:attrName>
                                        </p:attrNameLst>
                                      </p:cBhvr>
                                      <p:to>
                                        <p:strVal val="visible"/>
                                      </p:to>
                                    </p:set>
                                    <p:animEffect filter="fade" transition="in">
                                      <p:cBhvr>
                                        <p:cTn dur="1000"/>
                                        <p:tgtEl>
                                          <p:spTgt spid="33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xEl>
                                              <p:pRg end="3" st="3"/>
                                            </p:txEl>
                                          </p:spTgt>
                                        </p:tgtEl>
                                        <p:attrNameLst>
                                          <p:attrName>style.visibility</p:attrName>
                                        </p:attrNameLst>
                                      </p:cBhvr>
                                      <p:to>
                                        <p:strVal val="visible"/>
                                      </p:to>
                                    </p:set>
                                    <p:animEffect filter="fade" transition="in">
                                      <p:cBhvr>
                                        <p:cTn dur="1000"/>
                                        <p:tgtEl>
                                          <p:spTgt spid="33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xEl>
                                              <p:pRg end="4" st="4"/>
                                            </p:txEl>
                                          </p:spTgt>
                                        </p:tgtEl>
                                        <p:attrNameLst>
                                          <p:attrName>style.visibility</p:attrName>
                                        </p:attrNameLst>
                                      </p:cBhvr>
                                      <p:to>
                                        <p:strVal val="visible"/>
                                      </p:to>
                                    </p:set>
                                    <p:animEffect filter="fade" transition="in">
                                      <p:cBhvr>
                                        <p:cTn dur="1000"/>
                                        <p:tgtEl>
                                          <p:spTgt spid="33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xEl>
                                              <p:pRg end="5" st="5"/>
                                            </p:txEl>
                                          </p:spTgt>
                                        </p:tgtEl>
                                        <p:attrNameLst>
                                          <p:attrName>style.visibility</p:attrName>
                                        </p:attrNameLst>
                                      </p:cBhvr>
                                      <p:to>
                                        <p:strVal val="visible"/>
                                      </p:to>
                                    </p:set>
                                    <p:animEffect filter="fade" transition="in">
                                      <p:cBhvr>
                                        <p:cTn dur="1000"/>
                                        <p:tgtEl>
                                          <p:spTgt spid="331">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xEl>
                                              <p:pRg end="6" st="6"/>
                                            </p:txEl>
                                          </p:spTgt>
                                        </p:tgtEl>
                                        <p:attrNameLst>
                                          <p:attrName>style.visibility</p:attrName>
                                        </p:attrNameLst>
                                      </p:cBhvr>
                                      <p:to>
                                        <p:strVal val="visible"/>
                                      </p:to>
                                    </p:set>
                                    <p:animEffect filter="fade" transition="in">
                                      <p:cBhvr>
                                        <p:cTn dur="1000"/>
                                        <p:tgtEl>
                                          <p:spTgt spid="331">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7"/>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T-</a:t>
            </a:r>
            <a:r>
              <a:rPr lang="en-US" sz="3900">
                <a:solidFill>
                  <a:srgbClr val="00A1FF"/>
                </a:solidFill>
                <a:latin typeface="Lato Black"/>
                <a:ea typeface="Lato Black"/>
                <a:cs typeface="Lato Black"/>
                <a:sym typeface="Lato Black"/>
              </a:rPr>
              <a:t>Test</a:t>
            </a:r>
            <a:endParaRPr b="0" sz="3900">
              <a:solidFill>
                <a:srgbClr val="00A1FF"/>
              </a:solidFill>
              <a:latin typeface="Lato Black"/>
              <a:ea typeface="Lato Black"/>
              <a:cs typeface="Lato Black"/>
              <a:sym typeface="Lato Black"/>
            </a:endParaRPr>
          </a:p>
        </p:txBody>
      </p:sp>
      <p:pic>
        <p:nvPicPr>
          <p:cNvPr id="339" name="Google Shape;339;p37"/>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340" name="Google Shape;340;p37"/>
          <p:cNvCxnSpPr/>
          <p:nvPr/>
        </p:nvCxnSpPr>
        <p:spPr>
          <a:xfrm>
            <a:off x="707826" y="1296008"/>
            <a:ext cx="1378200" cy="4200"/>
          </a:xfrm>
          <a:prstGeom prst="straightConnector1">
            <a:avLst/>
          </a:prstGeom>
          <a:noFill/>
          <a:ln cap="flat" cmpd="sng" w="76200">
            <a:solidFill>
              <a:schemeClr val="dk2"/>
            </a:solidFill>
            <a:prstDash val="solid"/>
            <a:round/>
            <a:headEnd len="med" w="med" type="none"/>
            <a:tailEnd len="med" w="med" type="none"/>
          </a:ln>
        </p:spPr>
      </p:cxnSp>
      <p:sp>
        <p:nvSpPr>
          <p:cNvPr id="341" name="Google Shape;341;p37"/>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7"/>
          <p:cNvSpPr txBox="1"/>
          <p:nvPr/>
        </p:nvSpPr>
        <p:spPr>
          <a:xfrm>
            <a:off x="608525" y="1415250"/>
            <a:ext cx="11045400" cy="3535500"/>
          </a:xfrm>
          <a:prstGeom prst="rect">
            <a:avLst/>
          </a:prstGeom>
          <a:noFill/>
          <a:ln>
            <a:noFill/>
          </a:ln>
        </p:spPr>
        <p:txBody>
          <a:bodyPr anchorCtr="0" anchor="t" bIns="91425" lIns="91425" spcFirstLastPara="1" rIns="91425" wrap="square" tIns="91425">
            <a:noAutofit/>
          </a:bodyPr>
          <a:lstStyle/>
          <a:p>
            <a:pPr indent="-374650" lvl="0" marL="457200" rtl="0" algn="l">
              <a:lnSpc>
                <a:spcPct val="115000"/>
              </a:lnSpc>
              <a:spcBef>
                <a:spcPts val="0"/>
              </a:spcBef>
              <a:spcAft>
                <a:spcPts val="0"/>
              </a:spcAft>
              <a:buClr>
                <a:srgbClr val="424242"/>
              </a:buClr>
              <a:buSzPts val="2300"/>
              <a:buFont typeface="Calibri"/>
              <a:buAutoNum type="arabicPeriod"/>
            </a:pPr>
            <a:r>
              <a:rPr lang="en-US" sz="2300">
                <a:solidFill>
                  <a:srgbClr val="424242"/>
                </a:solidFill>
                <a:latin typeface="Calibri"/>
                <a:ea typeface="Calibri"/>
                <a:cs typeface="Calibri"/>
                <a:sym typeface="Calibri"/>
              </a:rPr>
              <a:t>Used to Compare means of 2 groups i.e. to identify whether 2 groups are different from one another </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AutoNum type="arabicPeriod"/>
            </a:pPr>
            <a:r>
              <a:rPr lang="en-US" sz="2300">
                <a:solidFill>
                  <a:srgbClr val="424242"/>
                </a:solidFill>
                <a:latin typeface="Calibri"/>
                <a:ea typeface="Calibri"/>
                <a:cs typeface="Calibri"/>
                <a:sym typeface="Calibri"/>
              </a:rPr>
              <a:t>Used to understand whether samples from the group are taken from different population.</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AutoNum type="arabicPeriod"/>
            </a:pPr>
            <a:r>
              <a:rPr lang="en-US" sz="2300">
                <a:solidFill>
                  <a:srgbClr val="424242"/>
                </a:solidFill>
                <a:latin typeface="Calibri"/>
                <a:ea typeface="Calibri"/>
                <a:cs typeface="Calibri"/>
                <a:sym typeface="Calibri"/>
              </a:rPr>
              <a:t>Usually variances are not known when we apply a T-test</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AutoNum type="arabicPeriod"/>
            </a:pPr>
            <a:r>
              <a:rPr lang="en-US" sz="2300">
                <a:solidFill>
                  <a:srgbClr val="424242"/>
                </a:solidFill>
                <a:latin typeface="Calibri"/>
                <a:ea typeface="Calibri"/>
                <a:cs typeface="Calibri"/>
                <a:sym typeface="Calibri"/>
              </a:rPr>
              <a:t>Used primarily in hypothesis testing and AB testing</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AutoNum type="arabicPeriod"/>
            </a:pPr>
            <a:r>
              <a:rPr lang="en-US" sz="2300">
                <a:solidFill>
                  <a:srgbClr val="424242"/>
                </a:solidFill>
                <a:latin typeface="Calibri"/>
                <a:ea typeface="Calibri"/>
                <a:cs typeface="Calibri"/>
                <a:sym typeface="Calibri"/>
              </a:rPr>
              <a:t>Assumptions</a:t>
            </a:r>
            <a:endParaRPr sz="2300">
              <a:solidFill>
                <a:srgbClr val="424242"/>
              </a:solidFill>
              <a:latin typeface="Calibri"/>
              <a:ea typeface="Calibri"/>
              <a:cs typeface="Calibri"/>
              <a:sym typeface="Calibri"/>
            </a:endParaRPr>
          </a:p>
          <a:p>
            <a:pPr indent="-374650" lvl="1" marL="914400" rtl="0" algn="l">
              <a:lnSpc>
                <a:spcPct val="115000"/>
              </a:lnSpc>
              <a:spcBef>
                <a:spcPts val="0"/>
              </a:spcBef>
              <a:spcAft>
                <a:spcPts val="0"/>
              </a:spcAft>
              <a:buClr>
                <a:srgbClr val="424242"/>
              </a:buClr>
              <a:buSzPts val="2300"/>
              <a:buFont typeface="Calibri"/>
              <a:buAutoNum type="alphaLcPeriod"/>
            </a:pPr>
            <a:r>
              <a:rPr lang="en-US" sz="2300">
                <a:solidFill>
                  <a:srgbClr val="424242"/>
                </a:solidFill>
                <a:latin typeface="Calibri"/>
                <a:ea typeface="Calibri"/>
                <a:cs typeface="Calibri"/>
                <a:sym typeface="Calibri"/>
              </a:rPr>
              <a:t>Sample data is representative of the population</a:t>
            </a:r>
            <a:endParaRPr sz="2300">
              <a:solidFill>
                <a:srgbClr val="424242"/>
              </a:solidFill>
              <a:latin typeface="Calibri"/>
              <a:ea typeface="Calibri"/>
              <a:cs typeface="Calibri"/>
              <a:sym typeface="Calibri"/>
            </a:endParaRPr>
          </a:p>
          <a:p>
            <a:pPr indent="-374650" lvl="1" marL="914400" rtl="0" algn="l">
              <a:lnSpc>
                <a:spcPct val="115000"/>
              </a:lnSpc>
              <a:spcBef>
                <a:spcPts val="0"/>
              </a:spcBef>
              <a:spcAft>
                <a:spcPts val="0"/>
              </a:spcAft>
              <a:buClr>
                <a:srgbClr val="424242"/>
              </a:buClr>
              <a:buSzPts val="2300"/>
              <a:buFont typeface="Calibri"/>
              <a:buAutoNum type="alphaLcPeriod"/>
            </a:pPr>
            <a:r>
              <a:rPr lang="en-US" sz="2300">
                <a:solidFill>
                  <a:srgbClr val="424242"/>
                </a:solidFill>
                <a:latin typeface="Calibri"/>
                <a:ea typeface="Calibri"/>
                <a:cs typeface="Calibri"/>
                <a:sym typeface="Calibri"/>
              </a:rPr>
              <a:t>When plotted the data is a normal distribution</a:t>
            </a:r>
            <a:endParaRPr sz="2300">
              <a:solidFill>
                <a:srgbClr val="424242"/>
              </a:solidFill>
              <a:latin typeface="Calibri"/>
              <a:ea typeface="Calibri"/>
              <a:cs typeface="Calibri"/>
              <a:sym typeface="Calibri"/>
            </a:endParaRPr>
          </a:p>
          <a:p>
            <a:pPr indent="0" lvl="0" marL="0" rtl="0" algn="l">
              <a:spcBef>
                <a:spcPts val="1200"/>
              </a:spcBef>
              <a:spcAft>
                <a:spcPts val="0"/>
              </a:spcAft>
              <a:buClr>
                <a:schemeClr val="dk1"/>
              </a:buClr>
              <a:buSzPts val="1100"/>
              <a:buFont typeface="Arial"/>
              <a:buNone/>
            </a:pPr>
            <a:r>
              <a:t/>
            </a:r>
            <a:endParaRPr sz="2300">
              <a:solidFill>
                <a:schemeClr val="dk1"/>
              </a:solidFill>
              <a:latin typeface="Calibri"/>
              <a:ea typeface="Calibri"/>
              <a:cs typeface="Calibri"/>
              <a:sym typeface="Calibri"/>
            </a:endParaRPr>
          </a:p>
        </p:txBody>
      </p:sp>
      <p:sp>
        <p:nvSpPr>
          <p:cNvPr id="343" name="Google Shape;343;p37"/>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4" name="Google Shape;344;p37"/>
          <p:cNvPicPr preferRelativeResize="0"/>
          <p:nvPr/>
        </p:nvPicPr>
        <p:blipFill>
          <a:blip r:embed="rId4">
            <a:alphaModFix/>
          </a:blip>
          <a:stretch>
            <a:fillRect/>
          </a:stretch>
        </p:blipFill>
        <p:spPr>
          <a:xfrm>
            <a:off x="9310775" y="519900"/>
            <a:ext cx="2343150" cy="895350"/>
          </a:xfrm>
          <a:prstGeom prst="rect">
            <a:avLst/>
          </a:prstGeom>
          <a:noFill/>
          <a:ln>
            <a:noFill/>
          </a:ln>
        </p:spPr>
      </p:pic>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38"/>
                                        </p:tgtEl>
                                        <p:attrNameLst>
                                          <p:attrName>style.visibility</p:attrName>
                                        </p:attrNameLst>
                                      </p:cBhvr>
                                      <p:to>
                                        <p:strVal val="visible"/>
                                      </p:to>
                                    </p:set>
                                    <p:anim calcmode="lin" valueType="num">
                                      <p:cBhvr additive="base">
                                        <p:cTn dur="1000"/>
                                        <p:tgtEl>
                                          <p:spTgt spid="33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40"/>
                                        </p:tgtEl>
                                        <p:attrNameLst>
                                          <p:attrName>style.visibility</p:attrName>
                                        </p:attrNameLst>
                                      </p:cBhvr>
                                      <p:to>
                                        <p:strVal val="visible"/>
                                      </p:to>
                                    </p:set>
                                    <p:anim calcmode="lin" valueType="num">
                                      <p:cBhvr additive="base">
                                        <p:cTn dur="1000"/>
                                        <p:tgtEl>
                                          <p:spTgt spid="34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xEl>
                                              <p:pRg end="0" st="0"/>
                                            </p:txEl>
                                          </p:spTgt>
                                        </p:tgtEl>
                                        <p:attrNameLst>
                                          <p:attrName>style.visibility</p:attrName>
                                        </p:attrNameLst>
                                      </p:cBhvr>
                                      <p:to>
                                        <p:strVal val="visible"/>
                                      </p:to>
                                    </p:set>
                                    <p:animEffect filter="fade" transition="in">
                                      <p:cBhvr>
                                        <p:cTn dur="1000"/>
                                        <p:tgtEl>
                                          <p:spTgt spid="34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xEl>
                                              <p:pRg end="1" st="1"/>
                                            </p:txEl>
                                          </p:spTgt>
                                        </p:tgtEl>
                                        <p:attrNameLst>
                                          <p:attrName>style.visibility</p:attrName>
                                        </p:attrNameLst>
                                      </p:cBhvr>
                                      <p:to>
                                        <p:strVal val="visible"/>
                                      </p:to>
                                    </p:set>
                                    <p:animEffect filter="fade" transition="in">
                                      <p:cBhvr>
                                        <p:cTn dur="1000"/>
                                        <p:tgtEl>
                                          <p:spTgt spid="34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xEl>
                                              <p:pRg end="2" st="2"/>
                                            </p:txEl>
                                          </p:spTgt>
                                        </p:tgtEl>
                                        <p:attrNameLst>
                                          <p:attrName>style.visibility</p:attrName>
                                        </p:attrNameLst>
                                      </p:cBhvr>
                                      <p:to>
                                        <p:strVal val="visible"/>
                                      </p:to>
                                    </p:set>
                                    <p:animEffect filter="fade" transition="in">
                                      <p:cBhvr>
                                        <p:cTn dur="1000"/>
                                        <p:tgtEl>
                                          <p:spTgt spid="34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xEl>
                                              <p:pRg end="3" st="3"/>
                                            </p:txEl>
                                          </p:spTgt>
                                        </p:tgtEl>
                                        <p:attrNameLst>
                                          <p:attrName>style.visibility</p:attrName>
                                        </p:attrNameLst>
                                      </p:cBhvr>
                                      <p:to>
                                        <p:strVal val="visible"/>
                                      </p:to>
                                    </p:set>
                                    <p:animEffect filter="fade" transition="in">
                                      <p:cBhvr>
                                        <p:cTn dur="1000"/>
                                        <p:tgtEl>
                                          <p:spTgt spid="34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xEl>
                                              <p:pRg end="4" st="4"/>
                                            </p:txEl>
                                          </p:spTgt>
                                        </p:tgtEl>
                                        <p:attrNameLst>
                                          <p:attrName>style.visibility</p:attrName>
                                        </p:attrNameLst>
                                      </p:cBhvr>
                                      <p:to>
                                        <p:strVal val="visible"/>
                                      </p:to>
                                    </p:set>
                                    <p:animEffect filter="fade" transition="in">
                                      <p:cBhvr>
                                        <p:cTn dur="1000"/>
                                        <p:tgtEl>
                                          <p:spTgt spid="34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xEl>
                                              <p:pRg end="5" st="5"/>
                                            </p:txEl>
                                          </p:spTgt>
                                        </p:tgtEl>
                                        <p:attrNameLst>
                                          <p:attrName>style.visibility</p:attrName>
                                        </p:attrNameLst>
                                      </p:cBhvr>
                                      <p:to>
                                        <p:strVal val="visible"/>
                                      </p:to>
                                    </p:set>
                                    <p:animEffect filter="fade" transition="in">
                                      <p:cBhvr>
                                        <p:cTn dur="1000"/>
                                        <p:tgtEl>
                                          <p:spTgt spid="34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xEl>
                                              <p:pRg end="6" st="6"/>
                                            </p:txEl>
                                          </p:spTgt>
                                        </p:tgtEl>
                                        <p:attrNameLst>
                                          <p:attrName>style.visibility</p:attrName>
                                        </p:attrNameLst>
                                      </p:cBhvr>
                                      <p:to>
                                        <p:strVal val="visible"/>
                                      </p:to>
                                    </p:set>
                                    <p:animEffect filter="fade" transition="in">
                                      <p:cBhvr>
                                        <p:cTn dur="1000"/>
                                        <p:tgtEl>
                                          <p:spTgt spid="34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xEl>
                                              <p:pRg end="7" st="7"/>
                                            </p:txEl>
                                          </p:spTgt>
                                        </p:tgtEl>
                                        <p:attrNameLst>
                                          <p:attrName>style.visibility</p:attrName>
                                        </p:attrNameLst>
                                      </p:cBhvr>
                                      <p:to>
                                        <p:strVal val="visible"/>
                                      </p:to>
                                    </p:set>
                                    <p:animEffect filter="fade" transition="in">
                                      <p:cBhvr>
                                        <p:cTn dur="1000"/>
                                        <p:tgtEl>
                                          <p:spTgt spid="342">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idx="4294967295" type="title"/>
          </p:nvPr>
        </p:nvSpPr>
        <p:spPr>
          <a:xfrm>
            <a:off x="668000" y="469150"/>
            <a:ext cx="10974300" cy="505200"/>
          </a:xfrm>
          <a:prstGeom prst="rect">
            <a:avLst/>
          </a:prstGeom>
          <a:noFill/>
          <a:ln>
            <a:noFill/>
          </a:ln>
        </p:spPr>
        <p:txBody>
          <a:bodyPr anchorCtr="0" anchor="t" bIns="0" lIns="0" spcFirstLastPara="1" rIns="0" wrap="square" tIns="12700">
            <a:noAutofit/>
          </a:bodyPr>
          <a:lstStyle/>
          <a:p>
            <a:pPr indent="0" lvl="0" marL="12700" rtl="0" algn="l">
              <a:lnSpc>
                <a:spcPct val="100000"/>
              </a:lnSpc>
              <a:spcBef>
                <a:spcPts val="0"/>
              </a:spcBef>
              <a:spcAft>
                <a:spcPts val="0"/>
              </a:spcAft>
              <a:buNone/>
            </a:pPr>
            <a:r>
              <a:rPr lang="en-US" sz="4200">
                <a:solidFill>
                  <a:srgbClr val="00A1FF"/>
                </a:solidFill>
                <a:latin typeface="Lato Black"/>
                <a:ea typeface="Lato Black"/>
                <a:cs typeface="Lato Black"/>
                <a:sym typeface="Lato Black"/>
              </a:rPr>
              <a:t>SAMPLE VS POPULATION</a:t>
            </a:r>
            <a:endParaRPr b="0" sz="4200">
              <a:solidFill>
                <a:srgbClr val="00A1FF"/>
              </a:solidFill>
              <a:latin typeface="Lato Black"/>
              <a:ea typeface="Lato Black"/>
              <a:cs typeface="Lato Black"/>
              <a:sym typeface="Lato Black"/>
            </a:endParaRPr>
          </a:p>
        </p:txBody>
      </p:sp>
      <p:pic>
        <p:nvPicPr>
          <p:cNvPr id="108" name="Google Shape;108;p20"/>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109" name="Google Shape;109;p20"/>
          <p:cNvCxnSpPr/>
          <p:nvPr/>
        </p:nvCxnSpPr>
        <p:spPr>
          <a:xfrm>
            <a:off x="673759" y="1207312"/>
            <a:ext cx="6433800" cy="0"/>
          </a:xfrm>
          <a:prstGeom prst="straightConnector1">
            <a:avLst/>
          </a:prstGeom>
          <a:noFill/>
          <a:ln cap="flat" cmpd="sng" w="76200">
            <a:solidFill>
              <a:schemeClr val="dk2"/>
            </a:solidFill>
            <a:prstDash val="solid"/>
            <a:round/>
            <a:headEnd len="med" w="med" type="none"/>
            <a:tailEnd len="med" w="med" type="none"/>
          </a:ln>
        </p:spPr>
      </p:cxnSp>
      <p:sp>
        <p:nvSpPr>
          <p:cNvPr id="110" name="Google Shape;110;p20"/>
          <p:cNvSpPr/>
          <p:nvPr/>
        </p:nvSpPr>
        <p:spPr>
          <a:xfrm rot="-2573517">
            <a:off x="10909766" y="-338566"/>
            <a:ext cx="1793517" cy="170498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0"/>
          <p:cNvSpPr/>
          <p:nvPr/>
        </p:nvSpPr>
        <p:spPr>
          <a:xfrm flipH="1">
            <a:off x="11208850" y="1502615"/>
            <a:ext cx="350700" cy="350700"/>
          </a:xfrm>
          <a:prstGeom prst="ellipse">
            <a:avLst/>
          </a:prstGeom>
          <a:solidFill>
            <a:srgbClr val="00FFD0">
              <a:alpha val="5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0"/>
          <p:cNvSpPr/>
          <p:nvPr/>
        </p:nvSpPr>
        <p:spPr>
          <a:xfrm flipH="1">
            <a:off x="10870900" y="96724"/>
            <a:ext cx="505200" cy="505200"/>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 name="Google Shape;113;p20"/>
          <p:cNvGrpSpPr/>
          <p:nvPr/>
        </p:nvGrpSpPr>
        <p:grpSpPr>
          <a:xfrm>
            <a:off x="807825" y="1502625"/>
            <a:ext cx="10224925" cy="4741550"/>
            <a:chOff x="807825" y="1502625"/>
            <a:chExt cx="10224925" cy="4741550"/>
          </a:xfrm>
        </p:grpSpPr>
        <p:pic>
          <p:nvPicPr>
            <p:cNvPr id="114" name="Google Shape;114;p20"/>
            <p:cNvPicPr preferRelativeResize="0"/>
            <p:nvPr/>
          </p:nvPicPr>
          <p:blipFill>
            <a:blip r:embed="rId4">
              <a:alphaModFix/>
            </a:blip>
            <a:stretch>
              <a:fillRect/>
            </a:stretch>
          </p:blipFill>
          <p:spPr>
            <a:xfrm>
              <a:off x="807825" y="1502625"/>
              <a:ext cx="5495925" cy="4124325"/>
            </a:xfrm>
            <a:prstGeom prst="rect">
              <a:avLst/>
            </a:prstGeom>
            <a:noFill/>
            <a:ln>
              <a:noFill/>
            </a:ln>
          </p:spPr>
        </p:pic>
        <p:sp>
          <p:nvSpPr>
            <p:cNvPr id="115" name="Google Shape;115;p20"/>
            <p:cNvSpPr/>
            <p:nvPr/>
          </p:nvSpPr>
          <p:spPr>
            <a:xfrm>
              <a:off x="1486700" y="2653675"/>
              <a:ext cx="2733600" cy="14934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20"/>
            <p:cNvCxnSpPr>
              <a:stCxn id="115" idx="3"/>
            </p:cNvCxnSpPr>
            <p:nvPr/>
          </p:nvCxnSpPr>
          <p:spPr>
            <a:xfrm flipH="1" rot="10800000">
              <a:off x="4220300" y="3057775"/>
              <a:ext cx="3864900" cy="342600"/>
            </a:xfrm>
            <a:prstGeom prst="straightConnector1">
              <a:avLst/>
            </a:prstGeom>
            <a:noFill/>
            <a:ln cap="flat" cmpd="sng" w="9525">
              <a:solidFill>
                <a:schemeClr val="dk2"/>
              </a:solidFill>
              <a:prstDash val="solid"/>
              <a:round/>
              <a:headEnd len="med" w="med" type="none"/>
              <a:tailEnd len="med" w="med" type="triangle"/>
            </a:ln>
          </p:spPr>
        </p:cxnSp>
        <p:pic>
          <p:nvPicPr>
            <p:cNvPr id="117" name="Google Shape;117;p20"/>
            <p:cNvPicPr preferRelativeResize="0"/>
            <p:nvPr/>
          </p:nvPicPr>
          <p:blipFill>
            <a:blip r:embed="rId5">
              <a:alphaModFix/>
            </a:blip>
            <a:stretch>
              <a:fillRect/>
            </a:stretch>
          </p:blipFill>
          <p:spPr>
            <a:xfrm>
              <a:off x="8146750" y="2261490"/>
              <a:ext cx="2724150" cy="1400175"/>
            </a:xfrm>
            <a:prstGeom prst="rect">
              <a:avLst/>
            </a:prstGeom>
            <a:noFill/>
            <a:ln>
              <a:noFill/>
            </a:ln>
          </p:spPr>
        </p:pic>
        <p:sp>
          <p:nvSpPr>
            <p:cNvPr id="118" name="Google Shape;118;p20"/>
            <p:cNvSpPr txBox="1"/>
            <p:nvPr/>
          </p:nvSpPr>
          <p:spPr>
            <a:xfrm>
              <a:off x="3996500" y="5738975"/>
              <a:ext cx="2724300" cy="5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600"/>
                <a:t>Population parameter</a:t>
              </a:r>
              <a:endParaRPr b="1" sz="1600"/>
            </a:p>
            <a:p>
              <a:pPr indent="0" lvl="0" marL="0" rtl="0" algn="l">
                <a:spcBef>
                  <a:spcPts val="0"/>
                </a:spcBef>
                <a:spcAft>
                  <a:spcPts val="0"/>
                </a:spcAft>
                <a:buNone/>
              </a:pPr>
              <a:r>
                <a:rPr i="1" lang="en-US" sz="1600"/>
                <a:t>u </a:t>
              </a:r>
              <a:r>
                <a:rPr lang="en-US" sz="1600"/>
                <a:t>=</a:t>
              </a:r>
              <a:r>
                <a:rPr i="1" lang="en-US" sz="1600"/>
                <a:t> 140</a:t>
              </a:r>
              <a:endParaRPr sz="1600"/>
            </a:p>
          </p:txBody>
        </p:sp>
        <p:sp>
          <p:nvSpPr>
            <p:cNvPr id="119" name="Google Shape;119;p20"/>
            <p:cNvSpPr txBox="1"/>
            <p:nvPr/>
          </p:nvSpPr>
          <p:spPr>
            <a:xfrm>
              <a:off x="8308450" y="4066800"/>
              <a:ext cx="2724300" cy="5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600"/>
                <a:t>Sample statistic</a:t>
              </a:r>
              <a:endParaRPr b="1" sz="1600"/>
            </a:p>
            <a:p>
              <a:pPr indent="0" lvl="0" marL="0" rtl="0" algn="l">
                <a:spcBef>
                  <a:spcPts val="0"/>
                </a:spcBef>
                <a:spcAft>
                  <a:spcPts val="0"/>
                </a:spcAft>
                <a:buNone/>
              </a:pPr>
              <a:r>
                <a:rPr i="1" lang="en-US" sz="1600"/>
                <a:t>x</a:t>
              </a:r>
              <a:r>
                <a:rPr i="1" lang="en-US" sz="1600"/>
                <a:t> </a:t>
              </a:r>
              <a:r>
                <a:rPr lang="en-US" sz="1600"/>
                <a:t>=</a:t>
              </a:r>
              <a:r>
                <a:rPr i="1" lang="en-US" sz="1600" u="sng"/>
                <a:t> </a:t>
              </a:r>
              <a:r>
                <a:rPr i="1" lang="en-US" sz="1600"/>
                <a:t>138</a:t>
              </a:r>
              <a:endParaRPr sz="1600"/>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07"/>
                                        </p:tgtEl>
                                        <p:attrNameLst>
                                          <p:attrName>style.visibility</p:attrName>
                                        </p:attrNameLst>
                                      </p:cBhvr>
                                      <p:to>
                                        <p:strVal val="visible"/>
                                      </p:to>
                                    </p:set>
                                    <p:anim calcmode="lin" valueType="num">
                                      <p:cBhvr additive="base">
                                        <p:cTn dur="1000"/>
                                        <p:tgtEl>
                                          <p:spTgt spid="10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09"/>
                                        </p:tgtEl>
                                        <p:attrNameLst>
                                          <p:attrName>style.visibility</p:attrName>
                                        </p:attrNameLst>
                                      </p:cBhvr>
                                      <p:to>
                                        <p:strVal val="visible"/>
                                      </p:to>
                                    </p:set>
                                    <p:anim calcmode="lin" valueType="num">
                                      <p:cBhvr additive="base">
                                        <p:cTn dur="1000"/>
                                        <p:tgtEl>
                                          <p:spTgt spid="10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8"/>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Z</a:t>
            </a:r>
            <a:r>
              <a:rPr lang="en-US" sz="3900">
                <a:solidFill>
                  <a:srgbClr val="00A1FF"/>
                </a:solidFill>
                <a:latin typeface="Lato Black"/>
                <a:ea typeface="Lato Black"/>
                <a:cs typeface="Lato Black"/>
                <a:sym typeface="Lato Black"/>
              </a:rPr>
              <a:t>-Test</a:t>
            </a:r>
            <a:endParaRPr b="0" sz="3900">
              <a:solidFill>
                <a:srgbClr val="00A1FF"/>
              </a:solidFill>
              <a:latin typeface="Lato Black"/>
              <a:ea typeface="Lato Black"/>
              <a:cs typeface="Lato Black"/>
              <a:sym typeface="Lato Black"/>
            </a:endParaRPr>
          </a:p>
        </p:txBody>
      </p:sp>
      <p:pic>
        <p:nvPicPr>
          <p:cNvPr id="351" name="Google Shape;351;p38"/>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352" name="Google Shape;352;p38"/>
          <p:cNvCxnSpPr/>
          <p:nvPr/>
        </p:nvCxnSpPr>
        <p:spPr>
          <a:xfrm>
            <a:off x="707826" y="1296008"/>
            <a:ext cx="1378200" cy="4200"/>
          </a:xfrm>
          <a:prstGeom prst="straightConnector1">
            <a:avLst/>
          </a:prstGeom>
          <a:noFill/>
          <a:ln cap="flat" cmpd="sng" w="76200">
            <a:solidFill>
              <a:schemeClr val="dk2"/>
            </a:solidFill>
            <a:prstDash val="solid"/>
            <a:round/>
            <a:headEnd len="med" w="med" type="none"/>
            <a:tailEnd len="med" w="med" type="none"/>
          </a:ln>
        </p:spPr>
      </p:cxnSp>
      <p:sp>
        <p:nvSpPr>
          <p:cNvPr id="353" name="Google Shape;353;p38"/>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8"/>
          <p:cNvSpPr txBox="1"/>
          <p:nvPr/>
        </p:nvSpPr>
        <p:spPr>
          <a:xfrm>
            <a:off x="608525" y="1801763"/>
            <a:ext cx="11045400" cy="3149100"/>
          </a:xfrm>
          <a:prstGeom prst="rect">
            <a:avLst/>
          </a:prstGeom>
          <a:noFill/>
          <a:ln>
            <a:noFill/>
          </a:ln>
        </p:spPr>
        <p:txBody>
          <a:bodyPr anchorCtr="0" anchor="t" bIns="91425" lIns="91425" spcFirstLastPara="1" rIns="91425" wrap="square" tIns="91425">
            <a:noAutofit/>
          </a:bodyPr>
          <a:lstStyle/>
          <a:p>
            <a:pPr indent="-374650" lvl="0" marL="457200" rtl="0" algn="l">
              <a:lnSpc>
                <a:spcPct val="115000"/>
              </a:lnSpc>
              <a:spcBef>
                <a:spcPts val="0"/>
              </a:spcBef>
              <a:spcAft>
                <a:spcPts val="0"/>
              </a:spcAft>
              <a:buClr>
                <a:srgbClr val="424242"/>
              </a:buClr>
              <a:buSzPts val="2300"/>
              <a:buFont typeface="Calibri"/>
              <a:buChar char="●"/>
            </a:pPr>
            <a:r>
              <a:rPr lang="en-US" sz="2300">
                <a:solidFill>
                  <a:srgbClr val="424242"/>
                </a:solidFill>
                <a:latin typeface="Calibri"/>
                <a:ea typeface="Calibri"/>
                <a:cs typeface="Calibri"/>
                <a:sym typeface="Calibri"/>
              </a:rPr>
              <a:t>Used to Compare means of 2 groups i.e. to identify whether 2 groups are different from one another</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Char char="●"/>
            </a:pPr>
            <a:r>
              <a:rPr lang="en-US" sz="2300">
                <a:solidFill>
                  <a:srgbClr val="424242"/>
                </a:solidFill>
                <a:latin typeface="Calibri"/>
                <a:ea typeface="Calibri"/>
                <a:cs typeface="Calibri"/>
                <a:sym typeface="Calibri"/>
              </a:rPr>
              <a:t>Used when we have enough sample size and variance of the samples are known </a:t>
            </a:r>
            <a:endParaRPr sz="2300">
              <a:solidFill>
                <a:srgbClr val="424242"/>
              </a:solidFill>
              <a:latin typeface="Calibri"/>
              <a:ea typeface="Calibri"/>
              <a:cs typeface="Calibri"/>
              <a:sym typeface="Calibri"/>
            </a:endParaRPr>
          </a:p>
        </p:txBody>
      </p:sp>
      <p:sp>
        <p:nvSpPr>
          <p:cNvPr id="355" name="Google Shape;355;p38"/>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6" name="Google Shape;356;p38"/>
          <p:cNvPicPr preferRelativeResize="0"/>
          <p:nvPr/>
        </p:nvPicPr>
        <p:blipFill>
          <a:blip r:embed="rId4">
            <a:alphaModFix/>
          </a:blip>
          <a:stretch>
            <a:fillRect/>
          </a:stretch>
        </p:blipFill>
        <p:spPr>
          <a:xfrm>
            <a:off x="9005975" y="469163"/>
            <a:ext cx="2647950" cy="1057275"/>
          </a:xfrm>
          <a:prstGeom prst="rect">
            <a:avLst/>
          </a:prstGeom>
          <a:noFill/>
          <a:ln>
            <a:noFill/>
          </a:ln>
        </p:spPr>
      </p:pic>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50"/>
                                        </p:tgtEl>
                                        <p:attrNameLst>
                                          <p:attrName>style.visibility</p:attrName>
                                        </p:attrNameLst>
                                      </p:cBhvr>
                                      <p:to>
                                        <p:strVal val="visible"/>
                                      </p:to>
                                    </p:set>
                                    <p:anim calcmode="lin" valueType="num">
                                      <p:cBhvr additive="base">
                                        <p:cTn dur="1000"/>
                                        <p:tgtEl>
                                          <p:spTgt spid="35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52"/>
                                        </p:tgtEl>
                                        <p:attrNameLst>
                                          <p:attrName>style.visibility</p:attrName>
                                        </p:attrNameLst>
                                      </p:cBhvr>
                                      <p:to>
                                        <p:strVal val="visible"/>
                                      </p:to>
                                    </p:set>
                                    <p:anim calcmode="lin" valueType="num">
                                      <p:cBhvr additive="base">
                                        <p:cTn dur="1000"/>
                                        <p:tgtEl>
                                          <p:spTgt spid="35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0" st="0"/>
                                            </p:txEl>
                                          </p:spTgt>
                                        </p:tgtEl>
                                        <p:attrNameLst>
                                          <p:attrName>style.visibility</p:attrName>
                                        </p:attrNameLst>
                                      </p:cBhvr>
                                      <p:to>
                                        <p:strVal val="visible"/>
                                      </p:to>
                                    </p:set>
                                    <p:animEffect filter="fade" transition="in">
                                      <p:cBhvr>
                                        <p:cTn dur="1000"/>
                                        <p:tgtEl>
                                          <p:spTgt spid="3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1" st="1"/>
                                            </p:txEl>
                                          </p:spTgt>
                                        </p:tgtEl>
                                        <p:attrNameLst>
                                          <p:attrName>style.visibility</p:attrName>
                                        </p:attrNameLst>
                                      </p:cBhvr>
                                      <p:to>
                                        <p:strVal val="visible"/>
                                      </p:to>
                                    </p:set>
                                    <p:animEffect filter="fade" transition="in">
                                      <p:cBhvr>
                                        <p:cTn dur="1000"/>
                                        <p:tgtEl>
                                          <p:spTgt spid="354">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9"/>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Chi-Squared Test</a:t>
            </a:r>
            <a:endParaRPr b="0" sz="3900">
              <a:solidFill>
                <a:srgbClr val="00A1FF"/>
              </a:solidFill>
              <a:latin typeface="Lato Black"/>
              <a:ea typeface="Lato Black"/>
              <a:cs typeface="Lato Black"/>
              <a:sym typeface="Lato Black"/>
            </a:endParaRPr>
          </a:p>
        </p:txBody>
      </p:sp>
      <p:pic>
        <p:nvPicPr>
          <p:cNvPr id="363" name="Google Shape;363;p39"/>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364" name="Google Shape;364;p39"/>
          <p:cNvCxnSpPr/>
          <p:nvPr/>
        </p:nvCxnSpPr>
        <p:spPr>
          <a:xfrm flipH="1" rot="10800000">
            <a:off x="668001" y="1185983"/>
            <a:ext cx="3875400" cy="24300"/>
          </a:xfrm>
          <a:prstGeom prst="straightConnector1">
            <a:avLst/>
          </a:prstGeom>
          <a:noFill/>
          <a:ln cap="flat" cmpd="sng" w="76200">
            <a:solidFill>
              <a:schemeClr val="dk2"/>
            </a:solidFill>
            <a:prstDash val="solid"/>
            <a:round/>
            <a:headEnd len="med" w="med" type="none"/>
            <a:tailEnd len="med" w="med" type="none"/>
          </a:ln>
        </p:spPr>
      </p:cxnSp>
      <p:sp>
        <p:nvSpPr>
          <p:cNvPr id="365" name="Google Shape;365;p39"/>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9"/>
          <p:cNvSpPr txBox="1"/>
          <p:nvPr/>
        </p:nvSpPr>
        <p:spPr>
          <a:xfrm>
            <a:off x="608525" y="1801763"/>
            <a:ext cx="11045400" cy="3149100"/>
          </a:xfrm>
          <a:prstGeom prst="rect">
            <a:avLst/>
          </a:prstGeom>
          <a:noFill/>
          <a:ln>
            <a:noFill/>
          </a:ln>
        </p:spPr>
        <p:txBody>
          <a:bodyPr anchorCtr="0" anchor="t" bIns="91425" lIns="91425" spcFirstLastPara="1" rIns="91425" wrap="square" tIns="91425">
            <a:noAutofit/>
          </a:bodyPr>
          <a:lstStyle/>
          <a:p>
            <a:pPr indent="-374650" lvl="0" marL="457200" rtl="0" algn="l">
              <a:lnSpc>
                <a:spcPct val="115000"/>
              </a:lnSpc>
              <a:spcBef>
                <a:spcPts val="0"/>
              </a:spcBef>
              <a:spcAft>
                <a:spcPts val="0"/>
              </a:spcAft>
              <a:buClr>
                <a:srgbClr val="424242"/>
              </a:buClr>
              <a:buSzPts val="2300"/>
              <a:buFont typeface="Calibri"/>
              <a:buChar char="●"/>
            </a:pPr>
            <a:r>
              <a:rPr lang="en-US" sz="2300">
                <a:solidFill>
                  <a:srgbClr val="424242"/>
                </a:solidFill>
                <a:latin typeface="Calibri"/>
                <a:ea typeface="Calibri"/>
                <a:cs typeface="Calibri"/>
                <a:sym typeface="Calibri"/>
              </a:rPr>
              <a:t>Used to compare categorical values </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Char char="●"/>
            </a:pPr>
            <a:r>
              <a:rPr lang="en-US" sz="2300">
                <a:solidFill>
                  <a:srgbClr val="424242"/>
                </a:solidFill>
                <a:latin typeface="Calibri"/>
                <a:ea typeface="Calibri"/>
                <a:cs typeface="Calibri"/>
                <a:sym typeface="Calibri"/>
              </a:rPr>
              <a:t>How far away your sample is from expected ratio/value of the categorical values</a:t>
            </a:r>
            <a:endParaRPr sz="2300">
              <a:solidFill>
                <a:srgbClr val="424242"/>
              </a:solidFill>
              <a:latin typeface="Calibri"/>
              <a:ea typeface="Calibri"/>
              <a:cs typeface="Calibri"/>
              <a:sym typeface="Calibri"/>
            </a:endParaRPr>
          </a:p>
          <a:p>
            <a:pPr indent="0" lvl="0" marL="457200" rtl="0" algn="l">
              <a:lnSpc>
                <a:spcPct val="115000"/>
              </a:lnSpc>
              <a:spcBef>
                <a:spcPts val="1200"/>
              </a:spcBef>
              <a:spcAft>
                <a:spcPts val="1200"/>
              </a:spcAft>
              <a:buNone/>
            </a:pPr>
            <a:r>
              <a:t/>
            </a:r>
            <a:endParaRPr sz="2300">
              <a:solidFill>
                <a:srgbClr val="424242"/>
              </a:solidFill>
              <a:latin typeface="Calibri"/>
              <a:ea typeface="Calibri"/>
              <a:cs typeface="Calibri"/>
              <a:sym typeface="Calibri"/>
            </a:endParaRPr>
          </a:p>
        </p:txBody>
      </p:sp>
      <p:sp>
        <p:nvSpPr>
          <p:cNvPr id="367" name="Google Shape;367;p39"/>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8" name="Google Shape;368;p39"/>
          <p:cNvPicPr preferRelativeResize="0"/>
          <p:nvPr/>
        </p:nvPicPr>
        <p:blipFill>
          <a:blip r:embed="rId4">
            <a:alphaModFix/>
          </a:blip>
          <a:stretch>
            <a:fillRect/>
          </a:stretch>
        </p:blipFill>
        <p:spPr>
          <a:xfrm>
            <a:off x="9167888" y="551738"/>
            <a:ext cx="2486025" cy="1057275"/>
          </a:xfrm>
          <a:prstGeom prst="rect">
            <a:avLst/>
          </a:prstGeom>
          <a:noFill/>
          <a:ln>
            <a:noFill/>
          </a:ln>
        </p:spPr>
      </p:pic>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62"/>
                                        </p:tgtEl>
                                        <p:attrNameLst>
                                          <p:attrName>style.visibility</p:attrName>
                                        </p:attrNameLst>
                                      </p:cBhvr>
                                      <p:to>
                                        <p:strVal val="visible"/>
                                      </p:to>
                                    </p:set>
                                    <p:anim calcmode="lin" valueType="num">
                                      <p:cBhvr additive="base">
                                        <p:cTn dur="1000"/>
                                        <p:tgtEl>
                                          <p:spTgt spid="36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64"/>
                                        </p:tgtEl>
                                        <p:attrNameLst>
                                          <p:attrName>style.visibility</p:attrName>
                                        </p:attrNameLst>
                                      </p:cBhvr>
                                      <p:to>
                                        <p:strVal val="visible"/>
                                      </p:to>
                                    </p:set>
                                    <p:anim calcmode="lin" valueType="num">
                                      <p:cBhvr additive="base">
                                        <p:cTn dur="1000"/>
                                        <p:tgtEl>
                                          <p:spTgt spid="364"/>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0" st="0"/>
                                            </p:txEl>
                                          </p:spTgt>
                                        </p:tgtEl>
                                        <p:attrNameLst>
                                          <p:attrName>style.visibility</p:attrName>
                                        </p:attrNameLst>
                                      </p:cBhvr>
                                      <p:to>
                                        <p:strVal val="visible"/>
                                      </p:to>
                                    </p:set>
                                    <p:animEffect filter="fade" transition="in">
                                      <p:cBhvr>
                                        <p:cTn dur="1000"/>
                                        <p:tgtEl>
                                          <p:spTgt spid="36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1" st="1"/>
                                            </p:txEl>
                                          </p:spTgt>
                                        </p:tgtEl>
                                        <p:attrNameLst>
                                          <p:attrName>style.visibility</p:attrName>
                                        </p:attrNameLst>
                                      </p:cBhvr>
                                      <p:to>
                                        <p:strVal val="visible"/>
                                      </p:to>
                                    </p:set>
                                    <p:animEffect filter="fade" transition="in">
                                      <p:cBhvr>
                                        <p:cTn dur="1000"/>
                                        <p:tgtEl>
                                          <p:spTgt spid="36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2" st="2"/>
                                            </p:txEl>
                                          </p:spTgt>
                                        </p:tgtEl>
                                        <p:attrNameLst>
                                          <p:attrName>style.visibility</p:attrName>
                                        </p:attrNameLst>
                                      </p:cBhvr>
                                      <p:to>
                                        <p:strVal val="visible"/>
                                      </p:to>
                                    </p:set>
                                    <p:animEffect filter="fade" transition="in">
                                      <p:cBhvr>
                                        <p:cTn dur="1000"/>
                                        <p:tgtEl>
                                          <p:spTgt spid="36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0"/>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CRISP DM</a:t>
            </a:r>
            <a:endParaRPr b="0" sz="3900">
              <a:solidFill>
                <a:srgbClr val="00A1FF"/>
              </a:solidFill>
              <a:latin typeface="Lato Black"/>
              <a:ea typeface="Lato Black"/>
              <a:cs typeface="Lato Black"/>
              <a:sym typeface="Lato Black"/>
            </a:endParaRPr>
          </a:p>
        </p:txBody>
      </p:sp>
      <p:pic>
        <p:nvPicPr>
          <p:cNvPr id="375" name="Google Shape;375;p40"/>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376" name="Google Shape;376;p40"/>
          <p:cNvCxnSpPr/>
          <p:nvPr/>
        </p:nvCxnSpPr>
        <p:spPr>
          <a:xfrm flipH="1" rot="10800000">
            <a:off x="707826" y="1257308"/>
            <a:ext cx="2306700" cy="38700"/>
          </a:xfrm>
          <a:prstGeom prst="straightConnector1">
            <a:avLst/>
          </a:prstGeom>
          <a:noFill/>
          <a:ln cap="flat" cmpd="sng" w="76200">
            <a:solidFill>
              <a:schemeClr val="dk2"/>
            </a:solidFill>
            <a:prstDash val="solid"/>
            <a:round/>
            <a:headEnd len="med" w="med" type="none"/>
            <a:tailEnd len="med" w="med" type="none"/>
          </a:ln>
        </p:spPr>
      </p:cxnSp>
      <p:sp>
        <p:nvSpPr>
          <p:cNvPr id="377" name="Google Shape;377;p40"/>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0"/>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9" name="Google Shape;379;p40"/>
          <p:cNvPicPr preferRelativeResize="0"/>
          <p:nvPr/>
        </p:nvPicPr>
        <p:blipFill rotWithShape="1">
          <a:blip r:embed="rId4">
            <a:alphaModFix/>
          </a:blip>
          <a:srcRect b="0" l="0" r="0" t="0"/>
          <a:stretch/>
        </p:blipFill>
        <p:spPr>
          <a:xfrm>
            <a:off x="2228850" y="1781025"/>
            <a:ext cx="7972425" cy="3958925"/>
          </a:xfrm>
          <a:prstGeom prst="rect">
            <a:avLst/>
          </a:prstGeom>
          <a:noFill/>
          <a:ln>
            <a:noFill/>
          </a:ln>
        </p:spPr>
      </p:pic>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74"/>
                                        </p:tgtEl>
                                        <p:attrNameLst>
                                          <p:attrName>style.visibility</p:attrName>
                                        </p:attrNameLst>
                                      </p:cBhvr>
                                      <p:to>
                                        <p:strVal val="visible"/>
                                      </p:to>
                                    </p:set>
                                    <p:anim calcmode="lin" valueType="num">
                                      <p:cBhvr additive="base">
                                        <p:cTn dur="1000"/>
                                        <p:tgtEl>
                                          <p:spTgt spid="37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76"/>
                                        </p:tgtEl>
                                        <p:attrNameLst>
                                          <p:attrName>style.visibility</p:attrName>
                                        </p:attrNameLst>
                                      </p:cBhvr>
                                      <p:to>
                                        <p:strVal val="visible"/>
                                      </p:to>
                                    </p:set>
                                    <p:anim calcmode="lin" valueType="num">
                                      <p:cBhvr additive="base">
                                        <p:cTn dur="1000"/>
                                        <p:tgtEl>
                                          <p:spTgt spid="37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1"/>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ANOVA</a:t>
            </a:r>
            <a:endParaRPr b="0" sz="3900">
              <a:solidFill>
                <a:srgbClr val="00A1FF"/>
              </a:solidFill>
              <a:latin typeface="Lato Black"/>
              <a:ea typeface="Lato Black"/>
              <a:cs typeface="Lato Black"/>
              <a:sym typeface="Lato Black"/>
            </a:endParaRPr>
          </a:p>
        </p:txBody>
      </p:sp>
      <p:pic>
        <p:nvPicPr>
          <p:cNvPr id="386" name="Google Shape;386;p41"/>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387" name="Google Shape;387;p41"/>
          <p:cNvCxnSpPr/>
          <p:nvPr/>
        </p:nvCxnSpPr>
        <p:spPr>
          <a:xfrm flipH="1" rot="10800000">
            <a:off x="707826" y="1271708"/>
            <a:ext cx="1835400" cy="24300"/>
          </a:xfrm>
          <a:prstGeom prst="straightConnector1">
            <a:avLst/>
          </a:prstGeom>
          <a:noFill/>
          <a:ln cap="flat" cmpd="sng" w="76200">
            <a:solidFill>
              <a:schemeClr val="dk2"/>
            </a:solidFill>
            <a:prstDash val="solid"/>
            <a:round/>
            <a:headEnd len="med" w="med" type="none"/>
            <a:tailEnd len="med" w="med" type="none"/>
          </a:ln>
        </p:spPr>
      </p:cxnSp>
      <p:sp>
        <p:nvSpPr>
          <p:cNvPr id="388" name="Google Shape;388;p41"/>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1"/>
          <p:cNvSpPr txBox="1"/>
          <p:nvPr/>
        </p:nvSpPr>
        <p:spPr>
          <a:xfrm>
            <a:off x="608525" y="1865987"/>
            <a:ext cx="11045400" cy="3084900"/>
          </a:xfrm>
          <a:prstGeom prst="rect">
            <a:avLst/>
          </a:prstGeom>
          <a:noFill/>
          <a:ln>
            <a:noFill/>
          </a:ln>
        </p:spPr>
        <p:txBody>
          <a:bodyPr anchorCtr="0" anchor="t" bIns="91425" lIns="91425" spcFirstLastPara="1" rIns="91425" wrap="square" tIns="91425">
            <a:noAutofit/>
          </a:bodyPr>
          <a:lstStyle/>
          <a:p>
            <a:pPr indent="-374650" lvl="0" marL="457200" rtl="0" algn="l">
              <a:lnSpc>
                <a:spcPct val="115000"/>
              </a:lnSpc>
              <a:spcBef>
                <a:spcPts val="0"/>
              </a:spcBef>
              <a:spcAft>
                <a:spcPts val="0"/>
              </a:spcAft>
              <a:buClr>
                <a:srgbClr val="424242"/>
              </a:buClr>
              <a:buSzPts val="2300"/>
              <a:buFont typeface="Calibri"/>
              <a:buChar char="●"/>
            </a:pPr>
            <a:r>
              <a:rPr lang="en-US" sz="2300">
                <a:solidFill>
                  <a:srgbClr val="424242"/>
                </a:solidFill>
                <a:latin typeface="Calibri"/>
                <a:ea typeface="Calibri"/>
                <a:cs typeface="Calibri"/>
                <a:sym typeface="Calibri"/>
              </a:rPr>
              <a:t>Analysis of Variance, ANOVA</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Char char="●"/>
            </a:pPr>
            <a:r>
              <a:rPr lang="en-US" sz="2300">
                <a:solidFill>
                  <a:srgbClr val="424242"/>
                </a:solidFill>
                <a:latin typeface="Calibri"/>
                <a:ea typeface="Calibri"/>
                <a:cs typeface="Calibri"/>
                <a:sym typeface="Calibri"/>
              </a:rPr>
              <a:t>Compare 3 or more groups </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Char char="●"/>
            </a:pPr>
            <a:r>
              <a:rPr lang="en-US" sz="2300">
                <a:solidFill>
                  <a:srgbClr val="424242"/>
                </a:solidFill>
                <a:latin typeface="Calibri"/>
                <a:ea typeface="Calibri"/>
                <a:cs typeface="Calibri"/>
                <a:sym typeface="Calibri"/>
              </a:rPr>
              <a:t>If F statistic &gt; F critical, reject the Null hypothesis </a:t>
            </a:r>
            <a:endParaRPr sz="2300">
              <a:solidFill>
                <a:srgbClr val="424242"/>
              </a:solidFill>
              <a:latin typeface="Calibri"/>
              <a:ea typeface="Calibri"/>
              <a:cs typeface="Calibri"/>
              <a:sym typeface="Calibri"/>
            </a:endParaRPr>
          </a:p>
          <a:p>
            <a:pPr indent="-374650" lvl="0" marL="457200" rtl="0" algn="l">
              <a:lnSpc>
                <a:spcPct val="115000"/>
              </a:lnSpc>
              <a:spcBef>
                <a:spcPts val="0"/>
              </a:spcBef>
              <a:spcAft>
                <a:spcPts val="0"/>
              </a:spcAft>
              <a:buClr>
                <a:srgbClr val="424242"/>
              </a:buClr>
              <a:buSzPts val="2300"/>
              <a:buFont typeface="Calibri"/>
              <a:buChar char="●"/>
            </a:pPr>
            <a:r>
              <a:rPr lang="en-US" sz="2300">
                <a:solidFill>
                  <a:srgbClr val="424242"/>
                </a:solidFill>
                <a:latin typeface="Calibri"/>
                <a:ea typeface="Calibri"/>
                <a:cs typeface="Calibri"/>
                <a:sym typeface="Calibri"/>
              </a:rPr>
              <a:t>LIMITATIONS</a:t>
            </a:r>
            <a:endParaRPr sz="2300">
              <a:solidFill>
                <a:srgbClr val="424242"/>
              </a:solidFill>
              <a:latin typeface="Calibri"/>
              <a:ea typeface="Calibri"/>
              <a:cs typeface="Calibri"/>
              <a:sym typeface="Calibri"/>
            </a:endParaRPr>
          </a:p>
          <a:p>
            <a:pPr indent="-374650" lvl="1" marL="914400" rtl="0" algn="l">
              <a:lnSpc>
                <a:spcPct val="115000"/>
              </a:lnSpc>
              <a:spcBef>
                <a:spcPts val="0"/>
              </a:spcBef>
              <a:spcAft>
                <a:spcPts val="0"/>
              </a:spcAft>
              <a:buClr>
                <a:srgbClr val="424242"/>
              </a:buClr>
              <a:buSzPts val="2300"/>
              <a:buFont typeface="Calibri"/>
              <a:buChar char="○"/>
            </a:pPr>
            <a:r>
              <a:rPr lang="en-US" sz="2300">
                <a:solidFill>
                  <a:srgbClr val="424242"/>
                </a:solidFill>
                <a:latin typeface="Calibri"/>
                <a:ea typeface="Calibri"/>
                <a:cs typeface="Calibri"/>
                <a:sym typeface="Calibri"/>
              </a:rPr>
              <a:t>Can not tell you which group is not equal, requires further testing</a:t>
            </a:r>
            <a:endParaRPr sz="2300">
              <a:solidFill>
                <a:srgbClr val="424242"/>
              </a:solidFill>
              <a:latin typeface="Calibri"/>
              <a:ea typeface="Calibri"/>
              <a:cs typeface="Calibri"/>
              <a:sym typeface="Calibri"/>
            </a:endParaRPr>
          </a:p>
        </p:txBody>
      </p:sp>
      <p:sp>
        <p:nvSpPr>
          <p:cNvPr id="390" name="Google Shape;390;p41"/>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385"/>
                                        </p:tgtEl>
                                        <p:attrNameLst>
                                          <p:attrName>style.visibility</p:attrName>
                                        </p:attrNameLst>
                                      </p:cBhvr>
                                      <p:to>
                                        <p:strVal val="visible"/>
                                      </p:to>
                                    </p:set>
                                    <p:anim calcmode="lin" valueType="num">
                                      <p:cBhvr additive="base">
                                        <p:cTn dur="1000"/>
                                        <p:tgtEl>
                                          <p:spTgt spid="38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387"/>
                                        </p:tgtEl>
                                        <p:attrNameLst>
                                          <p:attrName>style.visibility</p:attrName>
                                        </p:attrNameLst>
                                      </p:cBhvr>
                                      <p:to>
                                        <p:strVal val="visible"/>
                                      </p:to>
                                    </p:set>
                                    <p:anim calcmode="lin" valueType="num">
                                      <p:cBhvr additive="base">
                                        <p:cTn dur="1000"/>
                                        <p:tgtEl>
                                          <p:spTgt spid="38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xEl>
                                              <p:pRg end="0" st="0"/>
                                            </p:txEl>
                                          </p:spTgt>
                                        </p:tgtEl>
                                        <p:attrNameLst>
                                          <p:attrName>style.visibility</p:attrName>
                                        </p:attrNameLst>
                                      </p:cBhvr>
                                      <p:to>
                                        <p:strVal val="visible"/>
                                      </p:to>
                                    </p:set>
                                    <p:animEffect filter="fade" transition="in">
                                      <p:cBhvr>
                                        <p:cTn dur="1000"/>
                                        <p:tgtEl>
                                          <p:spTgt spid="3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xEl>
                                              <p:pRg end="1" st="1"/>
                                            </p:txEl>
                                          </p:spTgt>
                                        </p:tgtEl>
                                        <p:attrNameLst>
                                          <p:attrName>style.visibility</p:attrName>
                                        </p:attrNameLst>
                                      </p:cBhvr>
                                      <p:to>
                                        <p:strVal val="visible"/>
                                      </p:to>
                                    </p:set>
                                    <p:animEffect filter="fade" transition="in">
                                      <p:cBhvr>
                                        <p:cTn dur="1000"/>
                                        <p:tgtEl>
                                          <p:spTgt spid="3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xEl>
                                              <p:pRg end="2" st="2"/>
                                            </p:txEl>
                                          </p:spTgt>
                                        </p:tgtEl>
                                        <p:attrNameLst>
                                          <p:attrName>style.visibility</p:attrName>
                                        </p:attrNameLst>
                                      </p:cBhvr>
                                      <p:to>
                                        <p:strVal val="visible"/>
                                      </p:to>
                                    </p:set>
                                    <p:animEffect filter="fade" transition="in">
                                      <p:cBhvr>
                                        <p:cTn dur="1000"/>
                                        <p:tgtEl>
                                          <p:spTgt spid="3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xEl>
                                              <p:pRg end="3" st="3"/>
                                            </p:txEl>
                                          </p:spTgt>
                                        </p:tgtEl>
                                        <p:attrNameLst>
                                          <p:attrName>style.visibility</p:attrName>
                                        </p:attrNameLst>
                                      </p:cBhvr>
                                      <p:to>
                                        <p:strVal val="visible"/>
                                      </p:to>
                                    </p:set>
                                    <p:animEffect filter="fade" transition="in">
                                      <p:cBhvr>
                                        <p:cTn dur="1000"/>
                                        <p:tgtEl>
                                          <p:spTgt spid="3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9">
                                            <p:txEl>
                                              <p:pRg end="4" st="4"/>
                                            </p:txEl>
                                          </p:spTgt>
                                        </p:tgtEl>
                                        <p:attrNameLst>
                                          <p:attrName>style.visibility</p:attrName>
                                        </p:attrNameLst>
                                      </p:cBhvr>
                                      <p:to>
                                        <p:strVal val="visible"/>
                                      </p:to>
                                    </p:set>
                                    <p:animEffect filter="fade" transition="in">
                                      <p:cBhvr>
                                        <p:cTn dur="1000"/>
                                        <p:tgtEl>
                                          <p:spTgt spid="38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42"/>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t/>
            </a:r>
            <a:endParaRPr sz="3900">
              <a:solidFill>
                <a:srgbClr val="00A1FF"/>
              </a:solidFill>
              <a:latin typeface="Lato Black"/>
              <a:ea typeface="Lato Black"/>
              <a:cs typeface="Lato Black"/>
              <a:sym typeface="Lato Black"/>
            </a:endParaRPr>
          </a:p>
          <a:p>
            <a:pPr indent="0" lvl="0" marL="0" rtl="0" algn="l">
              <a:spcBef>
                <a:spcPts val="0"/>
              </a:spcBef>
              <a:spcAft>
                <a:spcPts val="0"/>
              </a:spcAft>
              <a:buClr>
                <a:schemeClr val="dk1"/>
              </a:buClr>
              <a:buFont typeface="Arial"/>
              <a:buNone/>
            </a:pPr>
            <a:r>
              <a:rPr lang="en-US" sz="3900">
                <a:solidFill>
                  <a:srgbClr val="00A1FF"/>
                </a:solidFill>
                <a:latin typeface="Lato Black"/>
                <a:ea typeface="Lato Black"/>
                <a:cs typeface="Lato Black"/>
                <a:sym typeface="Lato Black"/>
              </a:rPr>
              <a:t>Why </a:t>
            </a:r>
            <a:r>
              <a:rPr lang="en-US" sz="3900">
                <a:solidFill>
                  <a:srgbClr val="00A1FF"/>
                </a:solidFill>
                <a:latin typeface="Lato Black"/>
                <a:ea typeface="Lato Black"/>
                <a:cs typeface="Lato Black"/>
                <a:sym typeface="Lato Black"/>
              </a:rPr>
              <a:t>ANOVA ?</a:t>
            </a:r>
            <a:endParaRPr sz="3900">
              <a:solidFill>
                <a:srgbClr val="00A1FF"/>
              </a:solidFill>
              <a:latin typeface="Lato Black"/>
              <a:ea typeface="Lato Black"/>
              <a:cs typeface="Lato Black"/>
              <a:sym typeface="Lato Black"/>
            </a:endParaRPr>
          </a:p>
          <a:p>
            <a:pPr indent="0" lvl="0" marL="0" rtl="0" algn="ctr">
              <a:lnSpc>
                <a:spcPct val="100000"/>
              </a:lnSpc>
              <a:spcBef>
                <a:spcPts val="0"/>
              </a:spcBef>
              <a:spcAft>
                <a:spcPts val="0"/>
              </a:spcAft>
              <a:buClr>
                <a:srgbClr val="800080"/>
              </a:buClr>
              <a:buSzPts val="4400"/>
              <a:buFont typeface="Bookman Old Style"/>
              <a:buNone/>
            </a:pPr>
            <a:r>
              <a:t/>
            </a:r>
            <a:endParaRPr b="1" sz="4400">
              <a:solidFill>
                <a:srgbClr val="800080"/>
              </a:solidFill>
              <a:latin typeface="Bookman Old Style"/>
              <a:ea typeface="Bookman Old Style"/>
              <a:cs typeface="Bookman Old Style"/>
              <a:sym typeface="Bookman Old Style"/>
            </a:endParaRPr>
          </a:p>
        </p:txBody>
      </p:sp>
      <p:sp>
        <p:nvSpPr>
          <p:cNvPr id="396" name="Google Shape;396;p42"/>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p>
            <a:pPr indent="-323850" lvl="0" marL="342900" marR="0" rtl="0" algn="l">
              <a:lnSpc>
                <a:spcPct val="100000"/>
              </a:lnSpc>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W</a:t>
            </a:r>
            <a:r>
              <a:rPr i="0" lang="en-US" sz="2300" u="none" cap="none" strike="noStrike">
                <a:solidFill>
                  <a:schemeClr val="dk1"/>
                </a:solidFill>
                <a:latin typeface="Calibri"/>
                <a:ea typeface="Calibri"/>
                <a:cs typeface="Calibri"/>
                <a:sym typeface="Calibri"/>
              </a:rPr>
              <a:t>hen there are 3 or more means being compared, statistical significance can be ascertained by conducting one statistical test, ANOVA, or by repeated t-tests.</a:t>
            </a:r>
            <a:endParaRPr sz="2300">
              <a:latin typeface="Calibri"/>
              <a:ea typeface="Calibri"/>
              <a:cs typeface="Calibri"/>
              <a:sym typeface="Calibri"/>
            </a:endParaRPr>
          </a:p>
          <a:p>
            <a:pPr indent="-177800" lvl="0" marL="342900" marR="0" rtl="0" algn="l">
              <a:lnSpc>
                <a:spcPct val="100000"/>
              </a:lnSpc>
              <a:spcBef>
                <a:spcPts val="520"/>
              </a:spcBef>
              <a:spcAft>
                <a:spcPts val="0"/>
              </a:spcAft>
              <a:buClr>
                <a:schemeClr val="dk1"/>
              </a:buClr>
              <a:buSzPts val="2600"/>
              <a:buFont typeface="Arial"/>
              <a:buNone/>
            </a:pPr>
            <a:r>
              <a:t/>
            </a:r>
            <a:endParaRPr i="0" sz="2300" u="none" cap="none" strike="noStrike">
              <a:solidFill>
                <a:schemeClr val="dk1"/>
              </a:solidFill>
              <a:latin typeface="Calibri"/>
              <a:ea typeface="Calibri"/>
              <a:cs typeface="Calibri"/>
              <a:sym typeface="Calibri"/>
            </a:endParaRPr>
          </a:p>
          <a:p>
            <a:pPr indent="-323850" lvl="0" marL="342900" marR="0" rtl="0" algn="l">
              <a:lnSpc>
                <a:spcPct val="100000"/>
              </a:lnSpc>
              <a:spcBef>
                <a:spcPts val="520"/>
              </a:spcBef>
              <a:spcAft>
                <a:spcPts val="0"/>
              </a:spcAft>
              <a:buClr>
                <a:schemeClr val="dk1"/>
              </a:buClr>
              <a:buSzPts val="2300"/>
              <a:buFont typeface="Calibri"/>
              <a:buChar char="•"/>
            </a:pPr>
            <a:r>
              <a:rPr i="0" lang="en-US" sz="2300" u="none" cap="none" strike="noStrike">
                <a:solidFill>
                  <a:schemeClr val="dk1"/>
                </a:solidFill>
                <a:latin typeface="Calibri"/>
                <a:ea typeface="Calibri"/>
                <a:cs typeface="Calibri"/>
                <a:sym typeface="Calibri"/>
              </a:rPr>
              <a:t> Why not conduct repeated t-tests?</a:t>
            </a:r>
            <a:endParaRPr sz="2300">
              <a:latin typeface="Calibri"/>
              <a:ea typeface="Calibri"/>
              <a:cs typeface="Calibri"/>
              <a:sym typeface="Calibri"/>
            </a:endParaRPr>
          </a:p>
          <a:p>
            <a:pPr indent="-177800" lvl="0" marL="342900" marR="0" rtl="0" algn="l">
              <a:lnSpc>
                <a:spcPct val="100000"/>
              </a:lnSpc>
              <a:spcBef>
                <a:spcPts val="520"/>
              </a:spcBef>
              <a:spcAft>
                <a:spcPts val="0"/>
              </a:spcAft>
              <a:buClr>
                <a:schemeClr val="dk1"/>
              </a:buClr>
              <a:buSzPts val="2600"/>
              <a:buFont typeface="Arial"/>
              <a:buNone/>
            </a:pPr>
            <a:r>
              <a:t/>
            </a:r>
            <a:endParaRPr i="0" sz="2300" u="none" cap="none" strike="noStrike">
              <a:solidFill>
                <a:schemeClr val="dk1"/>
              </a:solidFill>
              <a:latin typeface="Calibri"/>
              <a:ea typeface="Calibri"/>
              <a:cs typeface="Calibri"/>
              <a:sym typeface="Calibri"/>
            </a:endParaRPr>
          </a:p>
          <a:p>
            <a:pPr indent="-323850" lvl="0" marL="342900" marR="0" rtl="0" algn="l">
              <a:lnSpc>
                <a:spcPct val="100000"/>
              </a:lnSpc>
              <a:spcBef>
                <a:spcPts val="520"/>
              </a:spcBef>
              <a:spcAft>
                <a:spcPts val="0"/>
              </a:spcAft>
              <a:buClr>
                <a:schemeClr val="dk1"/>
              </a:buClr>
              <a:buSzPts val="2300"/>
              <a:buFont typeface="Calibri"/>
              <a:buChar char="•"/>
            </a:pPr>
            <a:r>
              <a:rPr i="0" lang="en-US" sz="2300" u="none" cap="none" strike="noStrike">
                <a:solidFill>
                  <a:schemeClr val="dk1"/>
                </a:solidFill>
                <a:latin typeface="Calibri"/>
                <a:ea typeface="Calibri"/>
                <a:cs typeface="Calibri"/>
                <a:sym typeface="Calibri"/>
              </a:rPr>
              <a:t> Each statistical test is conducted with a specified chance of making a type I–error—the alpha level.</a:t>
            </a:r>
            <a:endParaRPr sz="2300">
              <a:latin typeface="Calibri"/>
              <a:ea typeface="Calibri"/>
              <a:cs typeface="Calibri"/>
              <a:sym typeface="Calibri"/>
            </a:endParaRPr>
          </a:p>
        </p:txBody>
      </p:sp>
      <p:sp>
        <p:nvSpPr>
          <p:cNvPr id="397" name="Google Shape;397;p42"/>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fld id="{00000000-1234-1234-1234-123412341234}" type="slidenum">
              <a:rPr b="0" i="0" lang="en-US" sz="1400" u="none">
                <a:solidFill>
                  <a:schemeClr val="dk1"/>
                </a:solidFill>
                <a:latin typeface="Arial"/>
                <a:ea typeface="Arial"/>
                <a:cs typeface="Arial"/>
                <a:sym typeface="Arial"/>
              </a:rPr>
              <a:t>‹#›</a:t>
            </a:fld>
            <a:endParaRPr/>
          </a:p>
        </p:txBody>
      </p:sp>
      <p:cxnSp>
        <p:nvCxnSpPr>
          <p:cNvPr id="398" name="Google Shape;398;p42"/>
          <p:cNvCxnSpPr/>
          <p:nvPr/>
        </p:nvCxnSpPr>
        <p:spPr>
          <a:xfrm flipH="1" rot="10800000">
            <a:off x="707826" y="1125933"/>
            <a:ext cx="3278400" cy="12900"/>
          </a:xfrm>
          <a:prstGeom prst="straightConnector1">
            <a:avLst/>
          </a:prstGeom>
          <a:noFill/>
          <a:ln cap="flat" cmpd="sng" w="76200">
            <a:solidFill>
              <a:schemeClr val="dk2"/>
            </a:solidFill>
            <a:prstDash val="solid"/>
            <a:round/>
            <a:headEnd len="med" w="med" type="none"/>
            <a:tailEnd len="med" w="med" type="none"/>
          </a:ln>
        </p:spPr>
      </p:cxnSp>
      <p:pic>
        <p:nvPicPr>
          <p:cNvPr id="399" name="Google Shape;399;p42"/>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400" name="Google Shape;400;p42"/>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2"/>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43"/>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t/>
            </a:r>
            <a:endParaRPr sz="3900">
              <a:solidFill>
                <a:srgbClr val="00A1FF"/>
              </a:solidFill>
              <a:latin typeface="Lato Black"/>
              <a:ea typeface="Lato Black"/>
              <a:cs typeface="Lato Black"/>
              <a:sym typeface="Lato Black"/>
            </a:endParaRPr>
          </a:p>
          <a:p>
            <a:pPr indent="0" lvl="0" marL="0" rtl="0" algn="l">
              <a:spcBef>
                <a:spcPts val="0"/>
              </a:spcBef>
              <a:spcAft>
                <a:spcPts val="0"/>
              </a:spcAft>
              <a:buClr>
                <a:schemeClr val="dk1"/>
              </a:buClr>
              <a:buFont typeface="Arial"/>
              <a:buNone/>
            </a:pPr>
            <a:r>
              <a:rPr lang="en-US" sz="3900">
                <a:solidFill>
                  <a:srgbClr val="00A1FF"/>
                </a:solidFill>
                <a:latin typeface="Lato Black"/>
                <a:ea typeface="Lato Black"/>
                <a:cs typeface="Lato Black"/>
                <a:sym typeface="Lato Black"/>
              </a:rPr>
              <a:t>Why ANOVA ?</a:t>
            </a:r>
            <a:endParaRPr sz="3900">
              <a:solidFill>
                <a:srgbClr val="00A1FF"/>
              </a:solidFill>
              <a:latin typeface="Lato Black"/>
              <a:ea typeface="Lato Black"/>
              <a:cs typeface="Lato Black"/>
              <a:sym typeface="Lato Black"/>
            </a:endParaRPr>
          </a:p>
          <a:p>
            <a:pPr indent="0" lvl="0" marL="0" rtl="0" algn="ctr">
              <a:lnSpc>
                <a:spcPct val="100000"/>
              </a:lnSpc>
              <a:spcBef>
                <a:spcPts val="0"/>
              </a:spcBef>
              <a:spcAft>
                <a:spcPts val="0"/>
              </a:spcAft>
              <a:buClr>
                <a:srgbClr val="800080"/>
              </a:buClr>
              <a:buSzPts val="4400"/>
              <a:buFont typeface="Bookman Old Style"/>
              <a:buNone/>
            </a:pPr>
            <a:r>
              <a:t/>
            </a:r>
            <a:endParaRPr b="1" sz="4400">
              <a:solidFill>
                <a:srgbClr val="800080"/>
              </a:solidFill>
              <a:latin typeface="Bookman Old Style"/>
              <a:ea typeface="Bookman Old Style"/>
              <a:cs typeface="Bookman Old Style"/>
              <a:sym typeface="Bookman Old Style"/>
            </a:endParaRPr>
          </a:p>
        </p:txBody>
      </p:sp>
      <p:sp>
        <p:nvSpPr>
          <p:cNvPr id="407" name="Google Shape;407;p43"/>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p>
            <a:pPr indent="-374650" lvl="0" marL="342900" rtl="0" algn="l">
              <a:lnSpc>
                <a:spcPct val="100000"/>
              </a:lnSpc>
              <a:spcBef>
                <a:spcPts val="0"/>
              </a:spcBef>
              <a:spcAft>
                <a:spcPts val="0"/>
              </a:spcAft>
              <a:buSzPts val="2300"/>
              <a:buFont typeface="Calibri"/>
              <a:buChar char="•"/>
            </a:pPr>
            <a:r>
              <a:rPr b="1" lang="en-US" sz="2300">
                <a:solidFill>
                  <a:schemeClr val="dk1"/>
                </a:solidFill>
                <a:latin typeface="Calibri"/>
                <a:ea typeface="Calibri"/>
                <a:cs typeface="Calibri"/>
                <a:sym typeface="Calibri"/>
              </a:rPr>
              <a:t>Why not several t-tests?</a:t>
            </a:r>
            <a:endParaRPr sz="2300">
              <a:latin typeface="Calibri"/>
              <a:ea typeface="Calibri"/>
              <a:cs typeface="Calibri"/>
              <a:sym typeface="Calibri"/>
            </a:endParaRPr>
          </a:p>
          <a:p>
            <a:pPr indent="-374650" lvl="0" marL="342900" rtl="0" algn="l">
              <a:lnSpc>
                <a:spcPct val="100000"/>
              </a:lnSpc>
              <a:spcBef>
                <a:spcPts val="480"/>
              </a:spcBef>
              <a:spcAft>
                <a:spcPts val="0"/>
              </a:spcAft>
              <a:buSzPts val="2300"/>
              <a:buFont typeface="Calibri"/>
              <a:buChar char="•"/>
            </a:pPr>
            <a:r>
              <a:rPr lang="en-US" sz="2300">
                <a:solidFill>
                  <a:schemeClr val="dk1"/>
                </a:solidFill>
                <a:latin typeface="Calibri"/>
                <a:ea typeface="Calibri"/>
                <a:cs typeface="Calibri"/>
                <a:sym typeface="Calibri"/>
              </a:rPr>
              <a:t> Imagine we have a design with three groups that have to be compared:</a:t>
            </a:r>
            <a:endParaRPr sz="2300">
              <a:latin typeface="Calibri"/>
              <a:ea typeface="Calibri"/>
              <a:cs typeface="Calibri"/>
              <a:sym typeface="Calibri"/>
            </a:endParaRPr>
          </a:p>
          <a:p>
            <a:pPr indent="-342900" lvl="0" marL="342900" rtl="0" algn="l">
              <a:lnSpc>
                <a:spcPct val="100000"/>
              </a:lnSpc>
              <a:spcBef>
                <a:spcPts val="480"/>
              </a:spcBef>
              <a:spcAft>
                <a:spcPts val="0"/>
              </a:spcAft>
              <a:buNone/>
            </a:pPr>
            <a:r>
              <a:rPr lang="en-US" sz="2300">
                <a:solidFill>
                  <a:schemeClr val="dk1"/>
                </a:solidFill>
                <a:latin typeface="Calibri"/>
                <a:ea typeface="Calibri"/>
                <a:cs typeface="Calibri"/>
                <a:sym typeface="Calibri"/>
              </a:rPr>
              <a:t>			 G1, G2, G3</a:t>
            </a:r>
            <a:endParaRPr sz="2300">
              <a:latin typeface="Calibri"/>
              <a:ea typeface="Calibri"/>
              <a:cs typeface="Calibri"/>
              <a:sym typeface="Calibri"/>
            </a:endParaRPr>
          </a:p>
          <a:p>
            <a:pPr indent="-374650" lvl="0" marL="342900" rtl="0" algn="l">
              <a:lnSpc>
                <a:spcPct val="100000"/>
              </a:lnSpc>
              <a:spcBef>
                <a:spcPts val="480"/>
              </a:spcBef>
              <a:spcAft>
                <a:spcPts val="0"/>
              </a:spcAft>
              <a:buSzPts val="2300"/>
              <a:buFont typeface="Calibri"/>
              <a:buChar char="•"/>
            </a:pPr>
            <a:r>
              <a:rPr lang="en-US" sz="2300">
                <a:solidFill>
                  <a:schemeClr val="dk1"/>
                </a:solidFill>
                <a:latin typeface="Calibri"/>
                <a:ea typeface="Calibri"/>
                <a:cs typeface="Calibri"/>
                <a:sym typeface="Calibri"/>
              </a:rPr>
              <a:t> We will have to run several separate t-tests</a:t>
            </a:r>
            <a:endParaRPr sz="2300">
              <a:latin typeface="Calibri"/>
              <a:ea typeface="Calibri"/>
              <a:cs typeface="Calibri"/>
              <a:sym typeface="Calibri"/>
            </a:endParaRPr>
          </a:p>
          <a:p>
            <a:pPr indent="-342900" lvl="0" marL="342900" rtl="0" algn="l">
              <a:lnSpc>
                <a:spcPct val="100000"/>
              </a:lnSpc>
              <a:spcBef>
                <a:spcPts val="480"/>
              </a:spcBef>
              <a:spcAft>
                <a:spcPts val="0"/>
              </a:spcAft>
              <a:buNone/>
            </a:pPr>
            <a:r>
              <a:rPr lang="en-US" sz="2300">
                <a:solidFill>
                  <a:schemeClr val="dk1"/>
                </a:solidFill>
                <a:latin typeface="Calibri"/>
                <a:ea typeface="Calibri"/>
                <a:cs typeface="Calibri"/>
                <a:sym typeface="Calibri"/>
              </a:rPr>
              <a:t>	(one to compare G1 with G2, one to compare G1 with G3, and one to compare G2 with G3)</a:t>
            </a:r>
            <a:endParaRPr sz="2300">
              <a:latin typeface="Calibri"/>
              <a:ea typeface="Calibri"/>
              <a:cs typeface="Calibri"/>
              <a:sym typeface="Calibri"/>
            </a:endParaRPr>
          </a:p>
          <a:p>
            <a:pPr indent="-374650" lvl="0" marL="342900" rtl="0" algn="l">
              <a:lnSpc>
                <a:spcPct val="100000"/>
              </a:lnSpc>
              <a:spcBef>
                <a:spcPts val="480"/>
              </a:spcBef>
              <a:spcAft>
                <a:spcPts val="0"/>
              </a:spcAft>
              <a:buSzPts val="2300"/>
              <a:buFont typeface="Calibri"/>
              <a:buChar char="•"/>
            </a:pPr>
            <a:r>
              <a:rPr lang="en-US" sz="2300">
                <a:solidFill>
                  <a:schemeClr val="dk1"/>
                </a:solidFill>
                <a:latin typeface="Calibri"/>
                <a:ea typeface="Calibri"/>
                <a:cs typeface="Calibri"/>
                <a:sym typeface="Calibri"/>
              </a:rPr>
              <a:t> For every test we use a general α-level of 0.05</a:t>
            </a:r>
            <a:endParaRPr sz="2300">
              <a:solidFill>
                <a:schemeClr val="dk1"/>
              </a:solidFill>
              <a:latin typeface="Calibri"/>
              <a:ea typeface="Calibri"/>
              <a:cs typeface="Calibri"/>
              <a:sym typeface="Calibri"/>
            </a:endParaRPr>
          </a:p>
        </p:txBody>
      </p:sp>
      <p:sp>
        <p:nvSpPr>
          <p:cNvPr id="408" name="Google Shape;408;p43"/>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cxnSp>
        <p:nvCxnSpPr>
          <p:cNvPr id="409" name="Google Shape;409;p43"/>
          <p:cNvCxnSpPr/>
          <p:nvPr/>
        </p:nvCxnSpPr>
        <p:spPr>
          <a:xfrm flipH="1" rot="10800000">
            <a:off x="707826" y="1125933"/>
            <a:ext cx="3278400" cy="12900"/>
          </a:xfrm>
          <a:prstGeom prst="straightConnector1">
            <a:avLst/>
          </a:prstGeom>
          <a:noFill/>
          <a:ln cap="flat" cmpd="sng" w="76200">
            <a:solidFill>
              <a:schemeClr val="dk2"/>
            </a:solidFill>
            <a:prstDash val="solid"/>
            <a:round/>
            <a:headEnd len="med" w="med" type="none"/>
            <a:tailEnd len="med" w="med" type="none"/>
          </a:ln>
        </p:spPr>
      </p:cxnSp>
      <p:pic>
        <p:nvPicPr>
          <p:cNvPr id="410" name="Google Shape;410;p43"/>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411" name="Google Shape;411;p43"/>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3"/>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4"/>
          <p:cNvSpPr txBox="1"/>
          <p:nvPr>
            <p:ph idx="1" type="body"/>
          </p:nvPr>
        </p:nvSpPr>
        <p:spPr>
          <a:xfrm>
            <a:off x="609600" y="428625"/>
            <a:ext cx="10972800" cy="43260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2400"/>
              <a:buFont typeface="Arial"/>
              <a:buNone/>
            </a:pPr>
            <a:r>
              <a:t/>
            </a:r>
            <a:endParaRPr b="1" i="0" sz="2300" u="none" cap="none" strike="noStrike">
              <a:solidFill>
                <a:schemeClr val="dk1"/>
              </a:solidFill>
              <a:latin typeface="Calibri"/>
              <a:ea typeface="Calibri"/>
              <a:cs typeface="Calibri"/>
              <a:sym typeface="Calibri"/>
            </a:endParaRPr>
          </a:p>
          <a:p>
            <a:pPr indent="-336550" lvl="0" marL="342900" marR="0" rtl="0" algn="l">
              <a:lnSpc>
                <a:spcPct val="100000"/>
              </a:lnSpc>
              <a:spcBef>
                <a:spcPts val="480"/>
              </a:spcBef>
              <a:spcAft>
                <a:spcPts val="0"/>
              </a:spcAft>
              <a:buClr>
                <a:schemeClr val="dk1"/>
              </a:buClr>
              <a:buSzPts val="2300"/>
              <a:buFont typeface="Calibri"/>
              <a:buChar char="•"/>
            </a:pPr>
            <a:r>
              <a:rPr b="1" i="0" lang="en-US" sz="2300" u="none" cap="none" strike="noStrike">
                <a:solidFill>
                  <a:schemeClr val="dk1"/>
                </a:solidFill>
                <a:latin typeface="Calibri"/>
                <a:ea typeface="Calibri"/>
                <a:cs typeface="Calibri"/>
                <a:sym typeface="Calibri"/>
              </a:rPr>
              <a:t>α -level=0.05</a:t>
            </a:r>
            <a:endParaRPr sz="2300">
              <a:latin typeface="Calibri"/>
              <a:ea typeface="Calibri"/>
              <a:cs typeface="Calibri"/>
              <a:sym typeface="Calibri"/>
            </a:endParaRPr>
          </a:p>
          <a:p>
            <a:pPr indent="-336550" lvl="0" marL="342900" marR="0" rtl="0" algn="l">
              <a:lnSpc>
                <a:spcPct val="100000"/>
              </a:lnSpc>
              <a:spcBef>
                <a:spcPts val="480"/>
              </a:spcBef>
              <a:spcAft>
                <a:spcPts val="0"/>
              </a:spcAft>
              <a:buClr>
                <a:schemeClr val="dk1"/>
              </a:buClr>
              <a:buSzPts val="2300"/>
              <a:buFont typeface="Calibri"/>
              <a:buChar char="•"/>
            </a:pPr>
            <a:r>
              <a:rPr i="0" lang="en-US" sz="2300" u="none" cap="none" strike="noStrike">
                <a:solidFill>
                  <a:schemeClr val="dk1"/>
                </a:solidFill>
                <a:latin typeface="Calibri"/>
                <a:ea typeface="Calibri"/>
                <a:cs typeface="Calibri"/>
                <a:sym typeface="Calibri"/>
              </a:rPr>
              <a:t> 5% possibility to make Type I error, i.e. rejecting H</a:t>
            </a:r>
            <a:r>
              <a:rPr baseline="-25000" i="0" lang="en-US" sz="2300" u="none" cap="none" strike="noStrike">
                <a:solidFill>
                  <a:schemeClr val="dk1"/>
                </a:solidFill>
                <a:latin typeface="Calibri"/>
                <a:ea typeface="Calibri"/>
                <a:cs typeface="Calibri"/>
                <a:sym typeface="Calibri"/>
              </a:rPr>
              <a:t>0</a:t>
            </a:r>
            <a:r>
              <a:rPr i="0" lang="en-US" sz="2300" u="none" cap="none" strike="noStrike">
                <a:solidFill>
                  <a:schemeClr val="dk1"/>
                </a:solidFill>
                <a:latin typeface="Calibri"/>
                <a:ea typeface="Calibri"/>
                <a:cs typeface="Calibri"/>
                <a:sym typeface="Calibri"/>
              </a:rPr>
              <a:t>, when H</a:t>
            </a:r>
            <a:r>
              <a:rPr baseline="-25000" i="0" lang="en-US" sz="2300" u="none" cap="none" strike="noStrike">
                <a:solidFill>
                  <a:schemeClr val="dk1"/>
                </a:solidFill>
                <a:latin typeface="Calibri"/>
                <a:ea typeface="Calibri"/>
                <a:cs typeface="Calibri"/>
                <a:sym typeface="Calibri"/>
              </a:rPr>
              <a:t>0 </a:t>
            </a:r>
            <a:r>
              <a:rPr i="0" lang="en-US" sz="2300" u="none" cap="none" strike="noStrike">
                <a:solidFill>
                  <a:schemeClr val="dk1"/>
                </a:solidFill>
                <a:latin typeface="Calibri"/>
                <a:ea typeface="Calibri"/>
                <a:cs typeface="Calibri"/>
                <a:sym typeface="Calibri"/>
              </a:rPr>
              <a:t>is actually true.</a:t>
            </a:r>
            <a:endParaRPr sz="2300">
              <a:latin typeface="Calibri"/>
              <a:ea typeface="Calibri"/>
              <a:cs typeface="Calibri"/>
              <a:sym typeface="Calibri"/>
            </a:endParaRPr>
          </a:p>
          <a:p>
            <a:pPr indent="-336550" lvl="0" marL="342900" marR="0" rtl="0" algn="l">
              <a:lnSpc>
                <a:spcPct val="100000"/>
              </a:lnSpc>
              <a:spcBef>
                <a:spcPts val="480"/>
              </a:spcBef>
              <a:spcAft>
                <a:spcPts val="0"/>
              </a:spcAft>
              <a:buClr>
                <a:schemeClr val="dk1"/>
              </a:buClr>
              <a:buSzPts val="2300"/>
              <a:buFont typeface="Calibri"/>
              <a:buChar char="•"/>
            </a:pPr>
            <a:r>
              <a:rPr i="0" lang="en-US" sz="2300" u="none" cap="none" strike="noStrike">
                <a:solidFill>
                  <a:schemeClr val="dk1"/>
                </a:solidFill>
                <a:latin typeface="Calibri"/>
                <a:ea typeface="Calibri"/>
                <a:cs typeface="Calibri"/>
                <a:sym typeface="Calibri"/>
              </a:rPr>
              <a:t> Our scope is too reduce the possibilities to have Type I error</a:t>
            </a:r>
            <a:endParaRPr sz="2300">
              <a:latin typeface="Calibri"/>
              <a:ea typeface="Calibri"/>
              <a:cs typeface="Calibri"/>
              <a:sym typeface="Calibri"/>
            </a:endParaRPr>
          </a:p>
          <a:p>
            <a:pPr indent="-336550" lvl="0" marL="342900" marR="0" rtl="0" algn="l">
              <a:lnSpc>
                <a:spcPct val="100000"/>
              </a:lnSpc>
              <a:spcBef>
                <a:spcPts val="480"/>
              </a:spcBef>
              <a:spcAft>
                <a:spcPts val="0"/>
              </a:spcAft>
              <a:buClr>
                <a:schemeClr val="dk1"/>
              </a:buClr>
              <a:buSzPts val="2300"/>
              <a:buFont typeface="Calibri"/>
              <a:buChar char="•"/>
            </a:pPr>
            <a:r>
              <a:rPr i="0" lang="en-US" sz="2300" u="none" cap="none" strike="noStrike">
                <a:solidFill>
                  <a:schemeClr val="dk1"/>
                </a:solidFill>
                <a:latin typeface="Calibri"/>
                <a:ea typeface="Calibri"/>
                <a:cs typeface="Calibri"/>
                <a:sym typeface="Calibri"/>
              </a:rPr>
              <a:t> If we were to run 3 separate t-tests to compare G1, G2 and G3, each with a  α-level of 0.05, the overall possibility not to make Type I error would be 0.85.</a:t>
            </a:r>
            <a:endParaRPr sz="2300">
              <a:latin typeface="Calibri"/>
              <a:ea typeface="Calibri"/>
              <a:cs typeface="Calibri"/>
              <a:sym typeface="Calibri"/>
            </a:endParaRPr>
          </a:p>
          <a:p>
            <a:pPr indent="-336550" lvl="0" marL="342900" marR="0" rtl="0" algn="l">
              <a:lnSpc>
                <a:spcPct val="100000"/>
              </a:lnSpc>
              <a:spcBef>
                <a:spcPts val="480"/>
              </a:spcBef>
              <a:spcAft>
                <a:spcPts val="0"/>
              </a:spcAft>
              <a:buClr>
                <a:schemeClr val="dk1"/>
              </a:buClr>
              <a:buSzPts val="2300"/>
              <a:buFont typeface="Calibri"/>
              <a:buChar char="•"/>
            </a:pPr>
            <a:r>
              <a:rPr i="0" lang="en-US" sz="2300" u="none" cap="none" strike="noStrike">
                <a:solidFill>
                  <a:schemeClr val="dk1"/>
                </a:solidFill>
                <a:latin typeface="Calibri"/>
                <a:ea typeface="Calibri"/>
                <a:cs typeface="Calibri"/>
                <a:sym typeface="Calibri"/>
              </a:rPr>
              <a:t>Therefore subtracting that from the overall possibility  not  to make Type 1 error (1=100%)	 </a:t>
            </a:r>
            <a:endParaRPr sz="2300">
              <a:latin typeface="Calibri"/>
              <a:ea typeface="Calibri"/>
              <a:cs typeface="Calibri"/>
              <a:sym typeface="Calibri"/>
            </a:endParaRPr>
          </a:p>
          <a:p>
            <a:pPr indent="-342900" lvl="0" marL="342900" marR="0" rtl="0" algn="l">
              <a:lnSpc>
                <a:spcPct val="100000"/>
              </a:lnSpc>
              <a:spcBef>
                <a:spcPts val="480"/>
              </a:spcBef>
              <a:spcAft>
                <a:spcPts val="0"/>
              </a:spcAft>
              <a:buClr>
                <a:schemeClr val="dk1"/>
              </a:buClr>
              <a:buSzPts val="2400"/>
              <a:buFont typeface="Times New Roman"/>
              <a:buNone/>
            </a:pPr>
            <a:r>
              <a:rPr i="0" lang="en-US" sz="2300" u="none" cap="none" strike="noStrike">
                <a:solidFill>
                  <a:schemeClr val="dk1"/>
                </a:solidFill>
                <a:latin typeface="Calibri"/>
                <a:ea typeface="Calibri"/>
                <a:cs typeface="Calibri"/>
                <a:sym typeface="Calibri"/>
              </a:rPr>
              <a:t>			1-0.85=0.15</a:t>
            </a:r>
            <a:endParaRPr sz="2300">
              <a:latin typeface="Calibri"/>
              <a:ea typeface="Calibri"/>
              <a:cs typeface="Calibri"/>
              <a:sym typeface="Calibri"/>
            </a:endParaRPr>
          </a:p>
          <a:p>
            <a:pPr indent="-336550" lvl="0" marL="342900" marR="0" rtl="0" algn="l">
              <a:lnSpc>
                <a:spcPct val="100000"/>
              </a:lnSpc>
              <a:spcBef>
                <a:spcPts val="480"/>
              </a:spcBef>
              <a:spcAft>
                <a:spcPts val="0"/>
              </a:spcAft>
              <a:buClr>
                <a:schemeClr val="dk1"/>
              </a:buClr>
              <a:buSzPts val="2300"/>
              <a:buFont typeface="Calibri"/>
              <a:buChar char="•"/>
            </a:pPr>
            <a:r>
              <a:rPr i="0" lang="en-US" sz="2300" u="none" cap="none" strike="noStrike">
                <a:solidFill>
                  <a:schemeClr val="dk1"/>
                </a:solidFill>
                <a:latin typeface="Calibri"/>
                <a:ea typeface="Calibri"/>
                <a:cs typeface="Calibri"/>
                <a:sym typeface="Calibri"/>
              </a:rPr>
              <a:t> We have 15% of possibilities to make Type 1 error.</a:t>
            </a:r>
            <a:endParaRPr sz="2300">
              <a:latin typeface="Calibri"/>
              <a:ea typeface="Calibri"/>
              <a:cs typeface="Calibri"/>
              <a:sym typeface="Calibri"/>
            </a:endParaRPr>
          </a:p>
          <a:p>
            <a:pPr indent="-336550" lvl="0" marL="342900" marR="0" rtl="0" algn="l">
              <a:lnSpc>
                <a:spcPct val="100000"/>
              </a:lnSpc>
              <a:spcBef>
                <a:spcPts val="480"/>
              </a:spcBef>
              <a:spcAft>
                <a:spcPts val="0"/>
              </a:spcAft>
              <a:buClr>
                <a:schemeClr val="dk1"/>
              </a:buClr>
              <a:buSzPts val="2300"/>
              <a:buFont typeface="Calibri"/>
              <a:buChar char="•"/>
            </a:pPr>
            <a:r>
              <a:rPr i="0" lang="en-US" sz="2300" u="none" cap="none" strike="noStrike">
                <a:solidFill>
                  <a:schemeClr val="dk1"/>
                </a:solidFill>
                <a:latin typeface="Calibri"/>
                <a:ea typeface="Calibri"/>
                <a:cs typeface="Calibri"/>
                <a:sym typeface="Calibri"/>
              </a:rPr>
              <a:t> 15% &gt;&gt; than the usual 5%</a:t>
            </a:r>
            <a:endParaRPr sz="2300">
              <a:latin typeface="Calibri"/>
              <a:ea typeface="Calibri"/>
              <a:cs typeface="Calibri"/>
              <a:sym typeface="Calibri"/>
            </a:endParaRPr>
          </a:p>
          <a:p>
            <a:pPr indent="-336550" lvl="0" marL="342900" marR="0" rtl="0" algn="l">
              <a:lnSpc>
                <a:spcPct val="100000"/>
              </a:lnSpc>
              <a:spcBef>
                <a:spcPts val="480"/>
              </a:spcBef>
              <a:spcAft>
                <a:spcPts val="0"/>
              </a:spcAft>
              <a:buClr>
                <a:schemeClr val="dk1"/>
              </a:buClr>
              <a:buSzPts val="2300"/>
              <a:buFont typeface="Calibri"/>
              <a:buChar char="•"/>
            </a:pPr>
            <a:r>
              <a:rPr i="0" lang="en-US" sz="2300" u="none" cap="none" strike="noStrike">
                <a:solidFill>
                  <a:schemeClr val="dk1"/>
                </a:solidFill>
                <a:latin typeface="Calibri"/>
                <a:ea typeface="Calibri"/>
                <a:cs typeface="Calibri"/>
                <a:sym typeface="Calibri"/>
              </a:rPr>
              <a:t> We can’t be happy with that!</a:t>
            </a:r>
            <a:endParaRPr sz="2300">
              <a:latin typeface="Calibri"/>
              <a:ea typeface="Calibri"/>
              <a:cs typeface="Calibri"/>
              <a:sym typeface="Calibri"/>
            </a:endParaRPr>
          </a:p>
        </p:txBody>
      </p:sp>
      <p:sp>
        <p:nvSpPr>
          <p:cNvPr id="418" name="Google Shape;418;p44"/>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pic>
        <p:nvPicPr>
          <p:cNvPr id="419" name="Google Shape;419;p44"/>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420" name="Google Shape;420;p44"/>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4"/>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45"/>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grpSp>
        <p:nvGrpSpPr>
          <p:cNvPr id="427" name="Google Shape;427;p45"/>
          <p:cNvGrpSpPr/>
          <p:nvPr/>
        </p:nvGrpSpPr>
        <p:grpSpPr>
          <a:xfrm>
            <a:off x="2438400" y="2286000"/>
            <a:ext cx="6985000" cy="2236304"/>
            <a:chOff x="852" y="1680"/>
            <a:chExt cx="3300" cy="1200"/>
          </a:xfrm>
        </p:grpSpPr>
        <p:sp>
          <p:nvSpPr>
            <p:cNvPr id="428" name="Google Shape;428;p45"/>
            <p:cNvSpPr/>
            <p:nvPr/>
          </p:nvSpPr>
          <p:spPr>
            <a:xfrm>
              <a:off x="852" y="1680"/>
              <a:ext cx="3300" cy="1200"/>
            </a:xfrm>
            <a:custGeom>
              <a:rect b="b" l="l" r="r" t="t"/>
              <a:pathLst>
                <a:path extrusionOk="0" h="120000" w="120000">
                  <a:moveTo>
                    <a:pt x="0" y="31126"/>
                  </a:moveTo>
                  <a:lnTo>
                    <a:pt x="55198" y="31126"/>
                  </a:lnTo>
                  <a:lnTo>
                    <a:pt x="55198" y="30000"/>
                  </a:lnTo>
                  <a:lnTo>
                    <a:pt x="50395" y="30000"/>
                  </a:lnTo>
                  <a:lnTo>
                    <a:pt x="60000" y="0"/>
                  </a:lnTo>
                  <a:lnTo>
                    <a:pt x="69605" y="30000"/>
                  </a:lnTo>
                  <a:lnTo>
                    <a:pt x="64802" y="30000"/>
                  </a:lnTo>
                  <a:lnTo>
                    <a:pt x="64802" y="31126"/>
                  </a:lnTo>
                  <a:lnTo>
                    <a:pt x="120000" y="31126"/>
                  </a:lnTo>
                  <a:lnTo>
                    <a:pt x="120000" y="88874"/>
                  </a:lnTo>
                  <a:lnTo>
                    <a:pt x="64802" y="88874"/>
                  </a:lnTo>
                  <a:lnTo>
                    <a:pt x="64802" y="90000"/>
                  </a:lnTo>
                  <a:lnTo>
                    <a:pt x="69605" y="90000"/>
                  </a:lnTo>
                  <a:lnTo>
                    <a:pt x="60000" y="120000"/>
                  </a:lnTo>
                  <a:lnTo>
                    <a:pt x="50395" y="90000"/>
                  </a:lnTo>
                  <a:lnTo>
                    <a:pt x="55198" y="90000"/>
                  </a:lnTo>
                  <a:lnTo>
                    <a:pt x="55198" y="88874"/>
                  </a:lnTo>
                  <a:lnTo>
                    <a:pt x="0" y="88874"/>
                  </a:lnTo>
                  <a:close/>
                </a:path>
              </a:pathLst>
            </a:cu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Arial"/>
                <a:ea typeface="Arial"/>
                <a:cs typeface="Arial"/>
                <a:sym typeface="Arial"/>
              </a:endParaRPr>
            </a:p>
          </p:txBody>
        </p:sp>
        <p:sp>
          <p:nvSpPr>
            <p:cNvPr id="429" name="Google Shape;429;p45"/>
            <p:cNvSpPr txBox="1"/>
            <p:nvPr/>
          </p:nvSpPr>
          <p:spPr>
            <a:xfrm>
              <a:off x="1008" y="1968"/>
              <a:ext cx="3000" cy="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F0000"/>
                </a:buClr>
                <a:buSzPts val="4000"/>
                <a:buFont typeface="Arial"/>
                <a:buNone/>
              </a:pPr>
              <a:r>
                <a:rPr b="1" i="0" lang="en-US" sz="4000" u="none">
                  <a:solidFill>
                    <a:srgbClr val="FF0000"/>
                  </a:solidFill>
                  <a:latin typeface="Arial"/>
                  <a:ea typeface="Arial"/>
                  <a:cs typeface="Arial"/>
                  <a:sym typeface="Arial"/>
                </a:rPr>
                <a:t>TYPES OF ANOVA</a:t>
              </a:r>
              <a:endParaRPr/>
            </a:p>
          </p:txBody>
        </p:sp>
      </p:grpSp>
      <p:sp>
        <p:nvSpPr>
          <p:cNvPr id="430" name="Google Shape;430;p45"/>
          <p:cNvSpPr txBox="1"/>
          <p:nvPr/>
        </p:nvSpPr>
        <p:spPr>
          <a:xfrm>
            <a:off x="3251200" y="1295400"/>
            <a:ext cx="5791200" cy="57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22268"/>
              </a:buClr>
              <a:buSzPts val="3200"/>
              <a:buFont typeface="Bookman Old Style"/>
              <a:buNone/>
            </a:pPr>
            <a:r>
              <a:rPr b="0" i="0" lang="en-US" sz="3200" u="none">
                <a:solidFill>
                  <a:srgbClr val="222268"/>
                </a:solidFill>
                <a:latin typeface="Bookman Old Style"/>
                <a:ea typeface="Bookman Old Style"/>
                <a:cs typeface="Bookman Old Style"/>
                <a:sym typeface="Bookman Old Style"/>
              </a:rPr>
              <a:t>ONE WAY ANOVA</a:t>
            </a:r>
            <a:endParaRPr/>
          </a:p>
        </p:txBody>
      </p:sp>
      <p:sp>
        <p:nvSpPr>
          <p:cNvPr id="431" name="Google Shape;431;p45"/>
          <p:cNvSpPr txBox="1"/>
          <p:nvPr/>
        </p:nvSpPr>
        <p:spPr>
          <a:xfrm>
            <a:off x="3352800" y="4800600"/>
            <a:ext cx="5689500" cy="57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222268"/>
              </a:buClr>
              <a:buSzPts val="3200"/>
              <a:buFont typeface="Bookman Old Style"/>
              <a:buNone/>
            </a:pPr>
            <a:r>
              <a:rPr b="0" i="0" lang="en-US" sz="3200" u="none">
                <a:solidFill>
                  <a:srgbClr val="222268"/>
                </a:solidFill>
                <a:latin typeface="Bookman Old Style"/>
                <a:ea typeface="Bookman Old Style"/>
                <a:cs typeface="Bookman Old Style"/>
                <a:sym typeface="Bookman Old Style"/>
              </a:rPr>
              <a:t>TWO WAY ANOVA</a:t>
            </a:r>
            <a:endParaRPr/>
          </a:p>
        </p:txBody>
      </p:sp>
      <p:pic>
        <p:nvPicPr>
          <p:cNvPr id="432" name="Google Shape;432;p45"/>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433" name="Google Shape;433;p45"/>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5"/>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46"/>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sp>
        <p:nvSpPr>
          <p:cNvPr id="440" name="Google Shape;440;p46"/>
          <p:cNvSpPr txBox="1"/>
          <p:nvPr/>
        </p:nvSpPr>
        <p:spPr>
          <a:xfrm>
            <a:off x="609600" y="1600200"/>
            <a:ext cx="10972800" cy="45306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3200"/>
              <a:buFont typeface="Times New Roman"/>
              <a:buChar char="•"/>
            </a:pPr>
            <a:r>
              <a:rPr b="0" i="0" lang="en-US" sz="3200" u="none">
                <a:solidFill>
                  <a:schemeClr val="dk1"/>
                </a:solidFill>
                <a:latin typeface="Times New Roman"/>
                <a:ea typeface="Times New Roman"/>
                <a:cs typeface="Times New Roman"/>
                <a:sym typeface="Times New Roman"/>
              </a:rPr>
              <a:t>The one-way analysis of variance is used to test the claim that three or more population means are equal.</a:t>
            </a:r>
            <a:endParaRPr/>
          </a:p>
          <a:p>
            <a:pPr indent="-139700" lvl="0" marL="342900" marR="0" rtl="0" algn="l">
              <a:lnSpc>
                <a:spcPct val="100000"/>
              </a:lnSpc>
              <a:spcBef>
                <a:spcPts val="640"/>
              </a:spcBef>
              <a:spcAft>
                <a:spcPts val="0"/>
              </a:spcAft>
              <a:buClr>
                <a:schemeClr val="dk1"/>
              </a:buClr>
              <a:buSzPts val="3200"/>
              <a:buFont typeface="Arial"/>
              <a:buNone/>
            </a:pPr>
            <a:r>
              <a:t/>
            </a:r>
            <a:endParaRPr b="0" i="0" sz="3200" u="none">
              <a:solidFill>
                <a:schemeClr val="dk1"/>
              </a:solidFill>
              <a:latin typeface="Times New Roman"/>
              <a:ea typeface="Times New Roman"/>
              <a:cs typeface="Times New Roman"/>
              <a:sym typeface="Times New Roman"/>
            </a:endParaRPr>
          </a:p>
          <a:p>
            <a:pPr indent="-342900" lvl="0" marL="342900" marR="0" rtl="0" algn="l">
              <a:lnSpc>
                <a:spcPct val="100000"/>
              </a:lnSpc>
              <a:spcBef>
                <a:spcPts val="640"/>
              </a:spcBef>
              <a:spcAft>
                <a:spcPts val="0"/>
              </a:spcAft>
              <a:buClr>
                <a:schemeClr val="dk1"/>
              </a:buClr>
              <a:buSzPts val="3200"/>
              <a:buFont typeface="Times New Roman"/>
              <a:buChar char="•"/>
            </a:pPr>
            <a:r>
              <a:rPr b="0" i="0" lang="en-US" sz="3200" u="none">
                <a:solidFill>
                  <a:schemeClr val="dk1"/>
                </a:solidFill>
                <a:latin typeface="Times New Roman"/>
                <a:ea typeface="Times New Roman"/>
                <a:cs typeface="Times New Roman"/>
                <a:sym typeface="Times New Roman"/>
              </a:rPr>
              <a:t>This is an extension of the two independent samples t-test.</a:t>
            </a:r>
            <a:endParaRPr/>
          </a:p>
        </p:txBody>
      </p:sp>
      <p:sp>
        <p:nvSpPr>
          <p:cNvPr id="441" name="Google Shape;441;p46"/>
          <p:cNvSpPr txBox="1"/>
          <p:nvPr>
            <p:ph type="title"/>
          </p:nvPr>
        </p:nvSpPr>
        <p:spPr>
          <a:xfrm>
            <a:off x="609600" y="277812"/>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lang="en-US" sz="3900">
                <a:solidFill>
                  <a:srgbClr val="00A1FF"/>
                </a:solidFill>
                <a:latin typeface="Lato Black"/>
                <a:ea typeface="Lato Black"/>
                <a:cs typeface="Lato Black"/>
                <a:sym typeface="Lato Black"/>
              </a:rPr>
              <a:t>Why ANOVA ?</a:t>
            </a:r>
            <a:endParaRPr/>
          </a:p>
        </p:txBody>
      </p:sp>
      <p:pic>
        <p:nvPicPr>
          <p:cNvPr id="442" name="Google Shape;442;p46"/>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443" name="Google Shape;443;p46"/>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6"/>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5" name="Google Shape;445;p46"/>
          <p:cNvCxnSpPr/>
          <p:nvPr/>
        </p:nvCxnSpPr>
        <p:spPr>
          <a:xfrm flipH="1" rot="10800000">
            <a:off x="707826" y="1125933"/>
            <a:ext cx="3278400" cy="129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47"/>
          <p:cNvSpPr txBox="1"/>
          <p:nvPr>
            <p:ph type="title"/>
          </p:nvPr>
        </p:nvSpPr>
        <p:spPr>
          <a:xfrm>
            <a:off x="508000" y="381000"/>
            <a:ext cx="10668000" cy="838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Font typeface="Arial"/>
              <a:buNone/>
            </a:pPr>
            <a:r>
              <a:rPr lang="en-US" sz="3900">
                <a:solidFill>
                  <a:srgbClr val="00A1FF"/>
                </a:solidFill>
                <a:latin typeface="Lato Black"/>
                <a:ea typeface="Lato Black"/>
                <a:cs typeface="Lato Black"/>
                <a:sym typeface="Lato Black"/>
              </a:rPr>
              <a:t>How they differ</a:t>
            </a:r>
            <a:endParaRPr/>
          </a:p>
        </p:txBody>
      </p:sp>
      <p:sp>
        <p:nvSpPr>
          <p:cNvPr id="451" name="Google Shape;451;p47"/>
          <p:cNvSpPr txBox="1"/>
          <p:nvPr/>
        </p:nvSpPr>
        <p:spPr>
          <a:xfrm>
            <a:off x="5080000" y="1131887"/>
            <a:ext cx="1958100" cy="519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800"/>
              <a:buFont typeface="Times New Roman"/>
              <a:buNone/>
            </a:pPr>
            <a:r>
              <a:rPr b="1" i="0" lang="en-US" sz="2800" u="none">
                <a:solidFill>
                  <a:schemeClr val="dk1"/>
                </a:solidFill>
                <a:latin typeface="Times New Roman"/>
                <a:ea typeface="Times New Roman"/>
                <a:cs typeface="Times New Roman"/>
                <a:sym typeface="Times New Roman"/>
              </a:rPr>
              <a:t>ANOVA</a:t>
            </a:r>
            <a:endParaRPr/>
          </a:p>
        </p:txBody>
      </p:sp>
      <p:cxnSp>
        <p:nvCxnSpPr>
          <p:cNvPr id="452" name="Google Shape;452;p47"/>
          <p:cNvCxnSpPr/>
          <p:nvPr/>
        </p:nvCxnSpPr>
        <p:spPr>
          <a:xfrm>
            <a:off x="5994400" y="1600200"/>
            <a:ext cx="0" cy="533400"/>
          </a:xfrm>
          <a:prstGeom prst="straightConnector1">
            <a:avLst/>
          </a:prstGeom>
          <a:noFill/>
          <a:ln cap="flat" cmpd="sng" w="9525">
            <a:solidFill>
              <a:schemeClr val="dk1"/>
            </a:solidFill>
            <a:prstDash val="solid"/>
            <a:miter lim="800000"/>
            <a:headEnd len="med" w="med" type="none"/>
            <a:tailEnd len="sm" w="sm" type="triangle"/>
          </a:ln>
        </p:spPr>
      </p:cxnSp>
      <p:cxnSp>
        <p:nvCxnSpPr>
          <p:cNvPr id="453" name="Google Shape;453;p47"/>
          <p:cNvCxnSpPr/>
          <p:nvPr/>
        </p:nvCxnSpPr>
        <p:spPr>
          <a:xfrm>
            <a:off x="2336800" y="2209800"/>
            <a:ext cx="6705600" cy="0"/>
          </a:xfrm>
          <a:prstGeom prst="straightConnector1">
            <a:avLst/>
          </a:prstGeom>
          <a:noFill/>
          <a:ln cap="flat" cmpd="sng" w="9525">
            <a:solidFill>
              <a:schemeClr val="dk1"/>
            </a:solidFill>
            <a:prstDash val="solid"/>
            <a:miter lim="800000"/>
            <a:headEnd len="med" w="med" type="none"/>
            <a:tailEnd len="med" w="med" type="none"/>
          </a:ln>
        </p:spPr>
      </p:cxnSp>
      <p:cxnSp>
        <p:nvCxnSpPr>
          <p:cNvPr id="454" name="Google Shape;454;p47"/>
          <p:cNvCxnSpPr/>
          <p:nvPr/>
        </p:nvCxnSpPr>
        <p:spPr>
          <a:xfrm>
            <a:off x="2336800" y="2209800"/>
            <a:ext cx="0" cy="533400"/>
          </a:xfrm>
          <a:prstGeom prst="straightConnector1">
            <a:avLst/>
          </a:prstGeom>
          <a:noFill/>
          <a:ln cap="flat" cmpd="sng" w="9525">
            <a:solidFill>
              <a:schemeClr val="dk1"/>
            </a:solidFill>
            <a:prstDash val="solid"/>
            <a:miter lim="800000"/>
            <a:headEnd len="med" w="med" type="none"/>
            <a:tailEnd len="sm" w="sm" type="triangle"/>
          </a:ln>
        </p:spPr>
      </p:cxnSp>
      <p:cxnSp>
        <p:nvCxnSpPr>
          <p:cNvPr id="455" name="Google Shape;455;p47"/>
          <p:cNvCxnSpPr/>
          <p:nvPr/>
        </p:nvCxnSpPr>
        <p:spPr>
          <a:xfrm>
            <a:off x="9042400" y="2209800"/>
            <a:ext cx="0" cy="609600"/>
          </a:xfrm>
          <a:prstGeom prst="straightConnector1">
            <a:avLst/>
          </a:prstGeom>
          <a:noFill/>
          <a:ln cap="flat" cmpd="sng" w="9525">
            <a:solidFill>
              <a:schemeClr val="dk1"/>
            </a:solidFill>
            <a:prstDash val="solid"/>
            <a:miter lim="800000"/>
            <a:headEnd len="med" w="med" type="none"/>
            <a:tailEnd len="sm" w="sm" type="triangle"/>
          </a:ln>
        </p:spPr>
      </p:cxnSp>
      <p:sp>
        <p:nvSpPr>
          <p:cNvPr id="456" name="Google Shape;456;p47"/>
          <p:cNvSpPr txBox="1"/>
          <p:nvPr/>
        </p:nvSpPr>
        <p:spPr>
          <a:xfrm>
            <a:off x="1198033" y="2706687"/>
            <a:ext cx="2910300" cy="1016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C00000"/>
              </a:buClr>
              <a:buSzPts val="2000"/>
              <a:buFont typeface="Times New Roman"/>
              <a:buNone/>
            </a:pPr>
            <a:r>
              <a:rPr b="1" i="0" lang="en-US" sz="2000" u="none">
                <a:solidFill>
                  <a:srgbClr val="C00000"/>
                </a:solidFill>
                <a:latin typeface="Times New Roman"/>
                <a:ea typeface="Times New Roman"/>
                <a:cs typeface="Times New Roman"/>
                <a:sym typeface="Times New Roman"/>
              </a:rPr>
              <a:t>One-Way ANOVA</a:t>
            </a:r>
            <a:endParaRPr/>
          </a:p>
          <a:p>
            <a:pPr indent="0" lvl="0" marL="0" marR="0" rtl="0" algn="l">
              <a:lnSpc>
                <a:spcPct val="100000"/>
              </a:lnSpc>
              <a:spcBef>
                <a:spcPts val="0"/>
              </a:spcBef>
              <a:spcAft>
                <a:spcPts val="0"/>
              </a:spcAft>
              <a:buClr>
                <a:schemeClr val="dk1"/>
              </a:buClr>
              <a:buSzPts val="2000"/>
              <a:buFont typeface="Arial"/>
              <a:buNone/>
            </a:pPr>
            <a:r>
              <a:t/>
            </a:r>
            <a:endParaRPr b="1" i="0" sz="2000" u="non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b="1" i="0" sz="2000" u="none">
              <a:solidFill>
                <a:schemeClr val="dk1"/>
              </a:solidFill>
              <a:latin typeface="Times New Roman"/>
              <a:ea typeface="Times New Roman"/>
              <a:cs typeface="Times New Roman"/>
              <a:sym typeface="Times New Roman"/>
            </a:endParaRPr>
          </a:p>
        </p:txBody>
      </p:sp>
      <p:sp>
        <p:nvSpPr>
          <p:cNvPr id="457" name="Google Shape;457;p47"/>
          <p:cNvSpPr txBox="1"/>
          <p:nvPr/>
        </p:nvSpPr>
        <p:spPr>
          <a:xfrm>
            <a:off x="7454900" y="2819400"/>
            <a:ext cx="2823600" cy="399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C00000"/>
              </a:buClr>
              <a:buSzPts val="2000"/>
              <a:buFont typeface="Times New Roman"/>
              <a:buNone/>
            </a:pPr>
            <a:r>
              <a:rPr b="1" i="0" lang="en-US" sz="2000" u="none">
                <a:solidFill>
                  <a:srgbClr val="C00000"/>
                </a:solidFill>
                <a:latin typeface="Times New Roman"/>
                <a:ea typeface="Times New Roman"/>
                <a:cs typeface="Times New Roman"/>
                <a:sym typeface="Times New Roman"/>
              </a:rPr>
              <a:t>Two way ANOVA</a:t>
            </a:r>
            <a:endParaRPr/>
          </a:p>
        </p:txBody>
      </p:sp>
      <p:sp>
        <p:nvSpPr>
          <p:cNvPr id="458" name="Google Shape;458;p47"/>
          <p:cNvSpPr txBox="1"/>
          <p:nvPr/>
        </p:nvSpPr>
        <p:spPr>
          <a:xfrm>
            <a:off x="899583" y="3244850"/>
            <a:ext cx="4656900" cy="1016100"/>
          </a:xfrm>
          <a:prstGeom prst="rect">
            <a:avLst/>
          </a:prstGeom>
          <a:noFill/>
          <a:ln>
            <a:noFill/>
          </a:ln>
        </p:spPr>
        <p:txBody>
          <a:bodyPr anchorCtr="0" anchor="t" bIns="45700" lIns="91425" spcFirstLastPara="1" rIns="91425" wrap="square" tIns="45700">
            <a:noAutofit/>
          </a:bodyPr>
          <a:lstStyle/>
          <a:p>
            <a:pPr indent="-127000" lvl="0" marL="0" marR="0" rtl="0" algn="l">
              <a:lnSpc>
                <a:spcPct val="100000"/>
              </a:lnSpc>
              <a:spcBef>
                <a:spcPts val="0"/>
              </a:spcBef>
              <a:spcAft>
                <a:spcPts val="0"/>
              </a:spcAft>
              <a:buClr>
                <a:schemeClr val="dk1"/>
              </a:buClr>
              <a:buSzPts val="2000"/>
              <a:buFont typeface="Times New Roman"/>
              <a:buChar char="•"/>
            </a:pPr>
            <a:r>
              <a:rPr b="0" i="0" lang="en-US" sz="2000" u="none">
                <a:solidFill>
                  <a:schemeClr val="dk1"/>
                </a:solidFill>
                <a:latin typeface="Times New Roman"/>
                <a:ea typeface="Times New Roman"/>
                <a:cs typeface="Times New Roman"/>
                <a:sym typeface="Times New Roman"/>
              </a:rPr>
              <a:t> One independent variable</a:t>
            </a:r>
            <a:endParaRPr/>
          </a:p>
          <a:p>
            <a:pPr indent="0" lvl="0" marL="0" marR="0" rtl="0" algn="l">
              <a:lnSpc>
                <a:spcPct val="100000"/>
              </a:lnSpc>
              <a:spcBef>
                <a:spcPts val="0"/>
              </a:spcBef>
              <a:spcAft>
                <a:spcPts val="0"/>
              </a:spcAft>
              <a:buClr>
                <a:schemeClr val="dk1"/>
              </a:buClr>
              <a:buSzPts val="2000"/>
              <a:buFont typeface="Arial"/>
              <a:buNone/>
            </a:pPr>
            <a:r>
              <a:t/>
            </a:r>
            <a:endParaRPr b="0" i="0" sz="2000" u="none">
              <a:solidFill>
                <a:schemeClr val="dk1"/>
              </a:solidFill>
              <a:latin typeface="Times New Roman"/>
              <a:ea typeface="Times New Roman"/>
              <a:cs typeface="Times New Roman"/>
              <a:sym typeface="Times New Roman"/>
            </a:endParaRPr>
          </a:p>
          <a:p>
            <a:pPr indent="-127000" lvl="0" marL="0" marR="0" rtl="0" algn="l">
              <a:lnSpc>
                <a:spcPct val="100000"/>
              </a:lnSpc>
              <a:spcBef>
                <a:spcPts val="0"/>
              </a:spcBef>
              <a:spcAft>
                <a:spcPts val="0"/>
              </a:spcAft>
              <a:buClr>
                <a:schemeClr val="dk1"/>
              </a:buClr>
              <a:buSzPts val="2000"/>
              <a:buFont typeface="Times New Roman"/>
              <a:buChar char="•"/>
            </a:pPr>
            <a:r>
              <a:rPr b="0" i="0" lang="en-US" sz="2000" u="none">
                <a:solidFill>
                  <a:schemeClr val="dk1"/>
                </a:solidFill>
                <a:latin typeface="Times New Roman"/>
                <a:ea typeface="Times New Roman"/>
                <a:cs typeface="Times New Roman"/>
                <a:sym typeface="Times New Roman"/>
              </a:rPr>
              <a:t> Only one ‘p’ value is obtained.</a:t>
            </a:r>
            <a:endParaRPr/>
          </a:p>
        </p:txBody>
      </p:sp>
      <p:sp>
        <p:nvSpPr>
          <p:cNvPr id="459" name="Google Shape;459;p47"/>
          <p:cNvSpPr txBox="1"/>
          <p:nvPr/>
        </p:nvSpPr>
        <p:spPr>
          <a:xfrm>
            <a:off x="6908800" y="3243262"/>
            <a:ext cx="4673700" cy="1323900"/>
          </a:xfrm>
          <a:prstGeom prst="rect">
            <a:avLst/>
          </a:prstGeom>
          <a:noFill/>
          <a:ln>
            <a:noFill/>
          </a:ln>
        </p:spPr>
        <p:txBody>
          <a:bodyPr anchorCtr="0" anchor="t" bIns="45700" lIns="91425" spcFirstLastPara="1" rIns="91425" wrap="square" tIns="45700">
            <a:noAutofit/>
          </a:bodyPr>
          <a:lstStyle/>
          <a:p>
            <a:pPr indent="-127000" lvl="0" marL="0" marR="0" rtl="0" algn="l">
              <a:lnSpc>
                <a:spcPct val="100000"/>
              </a:lnSpc>
              <a:spcBef>
                <a:spcPts val="0"/>
              </a:spcBef>
              <a:spcAft>
                <a:spcPts val="0"/>
              </a:spcAft>
              <a:buClr>
                <a:schemeClr val="dk1"/>
              </a:buClr>
              <a:buSzPts val="2000"/>
              <a:buFont typeface="Arial"/>
              <a:buChar char="•"/>
            </a:pPr>
            <a:r>
              <a:rPr b="0" i="0" lang="en-US" sz="2000" u="none">
                <a:solidFill>
                  <a:schemeClr val="dk1"/>
                </a:solidFill>
                <a:latin typeface="Times New Roman"/>
                <a:ea typeface="Times New Roman"/>
                <a:cs typeface="Times New Roman"/>
                <a:sym typeface="Times New Roman"/>
              </a:rPr>
              <a:t>  Two  independent Variables.</a:t>
            </a:r>
            <a:endParaRPr/>
          </a:p>
          <a:p>
            <a:pPr indent="0" lvl="0" marL="0" marR="0" rtl="0" algn="l">
              <a:lnSpc>
                <a:spcPct val="100000"/>
              </a:lnSpc>
              <a:spcBef>
                <a:spcPts val="0"/>
              </a:spcBef>
              <a:spcAft>
                <a:spcPts val="0"/>
              </a:spcAft>
              <a:buClr>
                <a:schemeClr val="dk1"/>
              </a:buClr>
              <a:buSzPts val="2000"/>
              <a:buFont typeface="Arial"/>
              <a:buNone/>
            </a:pPr>
            <a:r>
              <a:t/>
            </a:r>
            <a:endParaRPr b="0" i="0" sz="2000" u="none">
              <a:solidFill>
                <a:schemeClr val="dk1"/>
              </a:solidFill>
              <a:latin typeface="Times New Roman"/>
              <a:ea typeface="Times New Roman"/>
              <a:cs typeface="Times New Roman"/>
              <a:sym typeface="Times New Roman"/>
            </a:endParaRPr>
          </a:p>
          <a:p>
            <a:pPr indent="-127000" lvl="0" marL="0" marR="0" rtl="0" algn="l">
              <a:lnSpc>
                <a:spcPct val="100000"/>
              </a:lnSpc>
              <a:spcBef>
                <a:spcPts val="0"/>
              </a:spcBef>
              <a:spcAft>
                <a:spcPts val="0"/>
              </a:spcAft>
              <a:buClr>
                <a:schemeClr val="dk1"/>
              </a:buClr>
              <a:buSzPts val="2000"/>
              <a:buFont typeface="Arial"/>
              <a:buChar char="•"/>
            </a:pPr>
            <a:r>
              <a:rPr b="0" i="0" lang="en-US" sz="2000" u="none">
                <a:solidFill>
                  <a:schemeClr val="dk1"/>
                </a:solidFill>
                <a:latin typeface="Times New Roman"/>
                <a:ea typeface="Times New Roman"/>
                <a:cs typeface="Times New Roman"/>
                <a:sym typeface="Times New Roman"/>
              </a:rPr>
              <a:t> Three different ‘p’ values are obtained.</a:t>
            </a:r>
            <a:endParaRPr/>
          </a:p>
        </p:txBody>
      </p:sp>
      <p:pic>
        <p:nvPicPr>
          <p:cNvPr id="460" name="Google Shape;460;p47"/>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461" name="Google Shape;461;p47"/>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7"/>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3" name="Google Shape;463;p47"/>
          <p:cNvCxnSpPr/>
          <p:nvPr/>
        </p:nvCxnSpPr>
        <p:spPr>
          <a:xfrm flipH="1" rot="10800000">
            <a:off x="614375" y="1128575"/>
            <a:ext cx="3543300" cy="573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1"/>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126" name="Google Shape;126;p21"/>
          <p:cNvSpPr/>
          <p:nvPr/>
        </p:nvSpPr>
        <p:spPr>
          <a:xfrm rot="-2573517">
            <a:off x="10909766" y="-338566"/>
            <a:ext cx="1793517" cy="170498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p:nvPr/>
        </p:nvSpPr>
        <p:spPr>
          <a:xfrm flipH="1">
            <a:off x="11208850" y="1502615"/>
            <a:ext cx="350700" cy="350700"/>
          </a:xfrm>
          <a:prstGeom prst="ellipse">
            <a:avLst/>
          </a:prstGeom>
          <a:solidFill>
            <a:srgbClr val="00FFD0">
              <a:alpha val="5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1"/>
          <p:cNvSpPr/>
          <p:nvPr/>
        </p:nvSpPr>
        <p:spPr>
          <a:xfrm flipH="1">
            <a:off x="10870900" y="96724"/>
            <a:ext cx="505200" cy="505200"/>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21"/>
          <p:cNvGrpSpPr/>
          <p:nvPr/>
        </p:nvGrpSpPr>
        <p:grpSpPr>
          <a:xfrm>
            <a:off x="807825" y="1502625"/>
            <a:ext cx="9761350" cy="4124325"/>
            <a:chOff x="807825" y="1502625"/>
            <a:chExt cx="9761350" cy="4124325"/>
          </a:xfrm>
        </p:grpSpPr>
        <p:pic>
          <p:nvPicPr>
            <p:cNvPr id="130" name="Google Shape;130;p21"/>
            <p:cNvPicPr preferRelativeResize="0"/>
            <p:nvPr/>
          </p:nvPicPr>
          <p:blipFill>
            <a:blip r:embed="rId4">
              <a:alphaModFix/>
            </a:blip>
            <a:stretch>
              <a:fillRect/>
            </a:stretch>
          </p:blipFill>
          <p:spPr>
            <a:xfrm>
              <a:off x="807825" y="1502625"/>
              <a:ext cx="5495925" cy="4124325"/>
            </a:xfrm>
            <a:prstGeom prst="rect">
              <a:avLst/>
            </a:prstGeom>
            <a:noFill/>
            <a:ln>
              <a:noFill/>
            </a:ln>
          </p:spPr>
        </p:pic>
        <p:sp>
          <p:nvSpPr>
            <p:cNvPr id="131" name="Google Shape;131;p21"/>
            <p:cNvSpPr/>
            <p:nvPr/>
          </p:nvSpPr>
          <p:spPr>
            <a:xfrm>
              <a:off x="3888333" y="1822414"/>
              <a:ext cx="1700700" cy="11190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1"/>
            <p:cNvSpPr/>
            <p:nvPr/>
          </p:nvSpPr>
          <p:spPr>
            <a:xfrm>
              <a:off x="2187633" y="3028129"/>
              <a:ext cx="1700700" cy="11190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1"/>
            <p:cNvSpPr/>
            <p:nvPr/>
          </p:nvSpPr>
          <p:spPr>
            <a:xfrm>
              <a:off x="4201858" y="4179101"/>
              <a:ext cx="1700700" cy="11190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21"/>
            <p:cNvCxnSpPr>
              <a:stCxn id="131" idx="3"/>
            </p:cNvCxnSpPr>
            <p:nvPr/>
          </p:nvCxnSpPr>
          <p:spPr>
            <a:xfrm flipH="1" rot="10800000">
              <a:off x="5589033" y="2062114"/>
              <a:ext cx="2196300" cy="319800"/>
            </a:xfrm>
            <a:prstGeom prst="straightConnector1">
              <a:avLst/>
            </a:prstGeom>
            <a:noFill/>
            <a:ln cap="flat" cmpd="sng" w="9525">
              <a:solidFill>
                <a:schemeClr val="dk2"/>
              </a:solidFill>
              <a:prstDash val="solid"/>
              <a:round/>
              <a:headEnd len="med" w="med" type="none"/>
              <a:tailEnd len="med" w="med" type="triangle"/>
            </a:ln>
          </p:spPr>
        </p:cxnSp>
        <p:cxnSp>
          <p:nvCxnSpPr>
            <p:cNvPr id="135" name="Google Shape;135;p21"/>
            <p:cNvCxnSpPr>
              <a:stCxn id="132" idx="3"/>
            </p:cNvCxnSpPr>
            <p:nvPr/>
          </p:nvCxnSpPr>
          <p:spPr>
            <a:xfrm flipH="1" rot="10800000">
              <a:off x="3888333" y="3245029"/>
              <a:ext cx="3864900" cy="342600"/>
            </a:xfrm>
            <a:prstGeom prst="straightConnector1">
              <a:avLst/>
            </a:prstGeom>
            <a:noFill/>
            <a:ln cap="flat" cmpd="sng" w="9525">
              <a:solidFill>
                <a:schemeClr val="dk2"/>
              </a:solidFill>
              <a:prstDash val="solid"/>
              <a:round/>
              <a:headEnd len="med" w="med" type="none"/>
              <a:tailEnd len="med" w="med" type="triangle"/>
            </a:ln>
          </p:spPr>
        </p:cxnSp>
        <p:cxnSp>
          <p:nvCxnSpPr>
            <p:cNvPr id="136" name="Google Shape;136;p21"/>
            <p:cNvCxnSpPr>
              <a:stCxn id="133" idx="3"/>
            </p:cNvCxnSpPr>
            <p:nvPr/>
          </p:nvCxnSpPr>
          <p:spPr>
            <a:xfrm>
              <a:off x="5902558" y="4738601"/>
              <a:ext cx="1882500" cy="137100"/>
            </a:xfrm>
            <a:prstGeom prst="straightConnector1">
              <a:avLst/>
            </a:prstGeom>
            <a:noFill/>
            <a:ln cap="flat" cmpd="sng" w="9525">
              <a:solidFill>
                <a:schemeClr val="dk2"/>
              </a:solidFill>
              <a:prstDash val="solid"/>
              <a:round/>
              <a:headEnd len="med" w="med" type="none"/>
              <a:tailEnd len="med" w="med" type="triangle"/>
            </a:ln>
          </p:spPr>
        </p:cxnSp>
        <p:sp>
          <p:nvSpPr>
            <p:cNvPr id="137" name="Google Shape;137;p21"/>
            <p:cNvSpPr txBox="1"/>
            <p:nvPr/>
          </p:nvSpPr>
          <p:spPr>
            <a:xfrm>
              <a:off x="7844875" y="1748725"/>
              <a:ext cx="2724300" cy="5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600"/>
                <a:t>Sample 1</a:t>
              </a:r>
              <a:endParaRPr b="1" sz="1600"/>
            </a:p>
            <a:p>
              <a:pPr indent="0" lvl="0" marL="0" rtl="0" algn="l">
                <a:spcBef>
                  <a:spcPts val="0"/>
                </a:spcBef>
                <a:spcAft>
                  <a:spcPts val="0"/>
                </a:spcAft>
                <a:buNone/>
              </a:pPr>
              <a:r>
                <a:rPr i="1" lang="en-US" sz="1600"/>
                <a:t>x </a:t>
              </a:r>
              <a:r>
                <a:rPr lang="en-US" sz="1600"/>
                <a:t>=</a:t>
              </a:r>
              <a:r>
                <a:rPr i="1" lang="en-US" sz="1600"/>
                <a:t> 139</a:t>
              </a:r>
              <a:endParaRPr sz="1600"/>
            </a:p>
          </p:txBody>
        </p:sp>
        <p:sp>
          <p:nvSpPr>
            <p:cNvPr id="138" name="Google Shape;138;p21"/>
            <p:cNvSpPr txBox="1"/>
            <p:nvPr/>
          </p:nvSpPr>
          <p:spPr>
            <a:xfrm>
              <a:off x="7844875" y="2941425"/>
              <a:ext cx="2724300" cy="5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600"/>
                <a:t>Sample 2</a:t>
              </a:r>
              <a:endParaRPr b="1" sz="1600"/>
            </a:p>
            <a:p>
              <a:pPr indent="0" lvl="0" marL="0" rtl="0" algn="l">
                <a:spcBef>
                  <a:spcPts val="0"/>
                </a:spcBef>
                <a:spcAft>
                  <a:spcPts val="0"/>
                </a:spcAft>
                <a:buNone/>
              </a:pPr>
              <a:r>
                <a:rPr i="1" lang="en-US" sz="1600"/>
                <a:t>x </a:t>
              </a:r>
              <a:r>
                <a:rPr lang="en-US" sz="1600"/>
                <a:t>=</a:t>
              </a:r>
              <a:r>
                <a:rPr i="1" lang="en-US" sz="1600"/>
                <a:t> 143</a:t>
              </a:r>
              <a:endParaRPr sz="1600"/>
            </a:p>
          </p:txBody>
        </p:sp>
        <p:sp>
          <p:nvSpPr>
            <p:cNvPr id="139" name="Google Shape;139;p21"/>
            <p:cNvSpPr txBox="1"/>
            <p:nvPr/>
          </p:nvSpPr>
          <p:spPr>
            <a:xfrm>
              <a:off x="7844875" y="4639325"/>
              <a:ext cx="2724300" cy="5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600"/>
                <a:t>Sample 3</a:t>
              </a:r>
              <a:endParaRPr b="1" sz="1600"/>
            </a:p>
            <a:p>
              <a:pPr indent="0" lvl="0" marL="0" rtl="0" algn="l">
                <a:spcBef>
                  <a:spcPts val="0"/>
                </a:spcBef>
                <a:spcAft>
                  <a:spcPts val="0"/>
                </a:spcAft>
                <a:buNone/>
              </a:pPr>
              <a:r>
                <a:rPr i="1" lang="en-US" sz="1600"/>
                <a:t>x </a:t>
              </a:r>
              <a:r>
                <a:rPr lang="en-US" sz="1600"/>
                <a:t>=</a:t>
              </a:r>
              <a:r>
                <a:rPr i="1" lang="en-US" sz="1600"/>
                <a:t> 138</a:t>
              </a:r>
              <a:endParaRPr sz="1600"/>
            </a:p>
          </p:txBody>
        </p:sp>
      </p:grpSp>
      <p:sp>
        <p:nvSpPr>
          <p:cNvPr id="140" name="Google Shape;140;p21"/>
          <p:cNvSpPr txBox="1"/>
          <p:nvPr>
            <p:ph idx="4294967295" type="title"/>
          </p:nvPr>
        </p:nvSpPr>
        <p:spPr>
          <a:xfrm>
            <a:off x="668000" y="469150"/>
            <a:ext cx="10974300" cy="505200"/>
          </a:xfrm>
          <a:prstGeom prst="rect">
            <a:avLst/>
          </a:prstGeom>
          <a:noFill/>
          <a:ln>
            <a:noFill/>
          </a:ln>
        </p:spPr>
        <p:txBody>
          <a:bodyPr anchorCtr="0" anchor="t" bIns="0" lIns="0" spcFirstLastPara="1" rIns="0" wrap="square" tIns="12700">
            <a:noAutofit/>
          </a:bodyPr>
          <a:lstStyle/>
          <a:p>
            <a:pPr indent="0" lvl="0" marL="12700" rtl="0" algn="l">
              <a:lnSpc>
                <a:spcPct val="100000"/>
              </a:lnSpc>
              <a:spcBef>
                <a:spcPts val="0"/>
              </a:spcBef>
              <a:spcAft>
                <a:spcPts val="0"/>
              </a:spcAft>
              <a:buNone/>
            </a:pPr>
            <a:r>
              <a:rPr lang="en-US" sz="4200">
                <a:solidFill>
                  <a:srgbClr val="00A1FF"/>
                </a:solidFill>
                <a:latin typeface="Lato Black"/>
                <a:ea typeface="Lato Black"/>
                <a:cs typeface="Lato Black"/>
                <a:sym typeface="Lato Black"/>
              </a:rPr>
              <a:t>SAMPLE VS POPULATION</a:t>
            </a:r>
            <a:endParaRPr b="0" sz="4200">
              <a:solidFill>
                <a:srgbClr val="00A1FF"/>
              </a:solidFill>
              <a:latin typeface="Lato Black"/>
              <a:ea typeface="Lato Black"/>
              <a:cs typeface="Lato Black"/>
              <a:sym typeface="Lato Black"/>
            </a:endParaRPr>
          </a:p>
        </p:txBody>
      </p:sp>
      <p:cxnSp>
        <p:nvCxnSpPr>
          <p:cNvPr id="141" name="Google Shape;141;p21"/>
          <p:cNvCxnSpPr/>
          <p:nvPr/>
        </p:nvCxnSpPr>
        <p:spPr>
          <a:xfrm>
            <a:off x="673759" y="1207312"/>
            <a:ext cx="6433800" cy="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0"/>
                                        </p:tgtEl>
                                        <p:attrNameLst>
                                          <p:attrName>style.visibility</p:attrName>
                                        </p:attrNameLst>
                                      </p:cBhvr>
                                      <p:to>
                                        <p:strVal val="visible"/>
                                      </p:to>
                                    </p:set>
                                    <p:anim calcmode="lin" valueType="num">
                                      <p:cBhvr additive="base">
                                        <p:cTn dur="1000"/>
                                        <p:tgtEl>
                                          <p:spTgt spid="14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1"/>
                                        </p:tgtEl>
                                        <p:attrNameLst>
                                          <p:attrName>style.visibility</p:attrName>
                                        </p:attrNameLst>
                                      </p:cBhvr>
                                      <p:to>
                                        <p:strVal val="visible"/>
                                      </p:to>
                                    </p:set>
                                    <p:anim calcmode="lin" valueType="num">
                                      <p:cBhvr additive="base">
                                        <p:cTn dur="1000"/>
                                        <p:tgtEl>
                                          <p:spTgt spid="14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8"/>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pic>
        <p:nvPicPr>
          <p:cNvPr id="469" name="Google Shape;469;p48"/>
          <p:cNvPicPr preferRelativeResize="0"/>
          <p:nvPr/>
        </p:nvPicPr>
        <p:blipFill rotWithShape="1">
          <a:blip r:embed="rId3">
            <a:alphaModFix/>
          </a:blip>
          <a:srcRect b="0" l="0" r="0" t="0"/>
          <a:stretch/>
        </p:blipFill>
        <p:spPr>
          <a:xfrm>
            <a:off x="535525" y="474650"/>
            <a:ext cx="10865899" cy="5265300"/>
          </a:xfrm>
          <a:prstGeom prst="rect">
            <a:avLst/>
          </a:prstGeom>
          <a:noFill/>
          <a:ln>
            <a:noFill/>
          </a:ln>
        </p:spPr>
      </p:pic>
      <p:pic>
        <p:nvPicPr>
          <p:cNvPr id="470" name="Google Shape;470;p48"/>
          <p:cNvPicPr preferRelativeResize="0"/>
          <p:nvPr/>
        </p:nvPicPr>
        <p:blipFill>
          <a:blip r:embed="rId4">
            <a:alphaModFix/>
          </a:blip>
          <a:stretch>
            <a:fillRect/>
          </a:stretch>
        </p:blipFill>
        <p:spPr>
          <a:xfrm>
            <a:off x="668000" y="5969000"/>
            <a:ext cx="1700618" cy="439276"/>
          </a:xfrm>
          <a:prstGeom prst="rect">
            <a:avLst/>
          </a:prstGeom>
          <a:noFill/>
          <a:ln>
            <a:noFill/>
          </a:ln>
        </p:spPr>
      </p:pic>
      <p:sp>
        <p:nvSpPr>
          <p:cNvPr id="471" name="Google Shape;471;p48"/>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8"/>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49"/>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sp>
        <p:nvSpPr>
          <p:cNvPr id="478" name="Google Shape;478;p49"/>
          <p:cNvSpPr txBox="1"/>
          <p:nvPr>
            <p:ph idx="1" type="body"/>
          </p:nvPr>
        </p:nvSpPr>
        <p:spPr>
          <a:xfrm>
            <a:off x="609600" y="1981200"/>
            <a:ext cx="10972800" cy="2057400"/>
          </a:xfrm>
          <a:prstGeom prst="rect">
            <a:avLst/>
          </a:prstGeom>
          <a:noFill/>
          <a:ln>
            <a:noFill/>
          </a:ln>
        </p:spPr>
        <p:txBody>
          <a:bodyPr anchorCtr="0" anchor="t" bIns="45700" lIns="91425" spcFirstLastPara="1" rIns="91425" wrap="square" tIns="45700">
            <a:noAutofit/>
          </a:bodyPr>
          <a:lstStyle/>
          <a:p>
            <a:pPr indent="-392112" lvl="1" marL="566737" marR="0" rtl="0" algn="l">
              <a:lnSpc>
                <a:spcPct val="100000"/>
              </a:lnSpc>
              <a:spcBef>
                <a:spcPts val="0"/>
              </a:spcBef>
              <a:spcAft>
                <a:spcPts val="0"/>
              </a:spcAft>
              <a:buClr>
                <a:schemeClr val="dk1"/>
              </a:buClr>
              <a:buSzPts val="2800"/>
              <a:buFont typeface="Arial"/>
              <a:buChar char="•"/>
            </a:pPr>
            <a:r>
              <a:rPr b="0" i="0" lang="en-US" sz="2800" u="none" cap="none" strike="noStrike">
                <a:solidFill>
                  <a:schemeClr val="dk1"/>
                </a:solidFill>
                <a:latin typeface="Times New Roman"/>
                <a:ea typeface="Times New Roman"/>
                <a:cs typeface="Times New Roman"/>
                <a:sym typeface="Times New Roman"/>
              </a:rPr>
              <a:t>The data are randomly sampled and independently chosen from the populations</a:t>
            </a:r>
            <a:endParaRPr/>
          </a:p>
          <a:p>
            <a:pPr indent="-392112" lvl="1" marL="566737"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Times New Roman"/>
                <a:ea typeface="Times New Roman"/>
                <a:cs typeface="Times New Roman"/>
                <a:sym typeface="Times New Roman"/>
              </a:rPr>
              <a:t>The variances of each sample are assumed equal.</a:t>
            </a:r>
            <a:endParaRPr/>
          </a:p>
          <a:p>
            <a:pPr indent="-392112" lvl="1" marL="566737" marR="0" rtl="0" algn="l">
              <a:lnSpc>
                <a:spcPct val="100000"/>
              </a:lnSpc>
              <a:spcBef>
                <a:spcPts val="560"/>
              </a:spcBef>
              <a:spcAft>
                <a:spcPts val="0"/>
              </a:spcAft>
              <a:buClr>
                <a:schemeClr val="dk1"/>
              </a:buClr>
              <a:buSzPts val="2800"/>
              <a:buFont typeface="Arial"/>
              <a:buChar char="•"/>
            </a:pPr>
            <a:r>
              <a:rPr b="0" i="0" lang="en-US" sz="2800" u="none" cap="none" strike="noStrike">
                <a:solidFill>
                  <a:schemeClr val="dk1"/>
                </a:solidFill>
                <a:latin typeface="Times New Roman"/>
                <a:ea typeface="Times New Roman"/>
                <a:cs typeface="Times New Roman"/>
                <a:sym typeface="Times New Roman"/>
              </a:rPr>
              <a:t>The residuals are normally distributed.</a:t>
            </a:r>
            <a:endParaRPr/>
          </a:p>
        </p:txBody>
      </p:sp>
      <p:pic>
        <p:nvPicPr>
          <p:cNvPr id="479" name="Google Shape;479;p49"/>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480" name="Google Shape;480;p49"/>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9"/>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9"/>
          <p:cNvSpPr txBox="1"/>
          <p:nvPr/>
        </p:nvSpPr>
        <p:spPr>
          <a:xfrm>
            <a:off x="0" y="175325"/>
            <a:ext cx="107727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900">
                <a:solidFill>
                  <a:srgbClr val="00A1FF"/>
                </a:solidFill>
                <a:latin typeface="Lato Black"/>
                <a:ea typeface="Lato Black"/>
                <a:cs typeface="Lato Black"/>
                <a:sym typeface="Lato Black"/>
              </a:rPr>
              <a:t>  Assumptions of one way ANOVA</a:t>
            </a:r>
            <a:endParaRPr/>
          </a:p>
        </p:txBody>
      </p:sp>
      <p:cxnSp>
        <p:nvCxnSpPr>
          <p:cNvPr id="483" name="Google Shape;483;p49"/>
          <p:cNvCxnSpPr/>
          <p:nvPr/>
        </p:nvCxnSpPr>
        <p:spPr>
          <a:xfrm flipH="1" rot="10800000">
            <a:off x="271475" y="914525"/>
            <a:ext cx="7486800" cy="459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50"/>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900">
                <a:solidFill>
                  <a:srgbClr val="00A1FF"/>
                </a:solidFill>
                <a:latin typeface="Lato Black"/>
                <a:ea typeface="Lato Black"/>
                <a:cs typeface="Lato Black"/>
                <a:sym typeface="Lato Black"/>
              </a:rPr>
              <a:t>Computing a</a:t>
            </a:r>
            <a:r>
              <a:rPr lang="en-US" sz="3900">
                <a:solidFill>
                  <a:srgbClr val="00A1FF"/>
                </a:solidFill>
                <a:latin typeface="Lato Black"/>
                <a:ea typeface="Lato Black"/>
                <a:cs typeface="Lato Black"/>
                <a:sym typeface="Lato Black"/>
              </a:rPr>
              <a:t> one way ANOVA</a:t>
            </a:r>
            <a:endParaRPr/>
          </a:p>
        </p:txBody>
      </p:sp>
      <p:sp>
        <p:nvSpPr>
          <p:cNvPr id="489" name="Google Shape;489;p50"/>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sp>
        <p:nvSpPr>
          <p:cNvPr id="490" name="Google Shape;490;p50"/>
          <p:cNvSpPr txBox="1"/>
          <p:nvPr/>
        </p:nvSpPr>
        <p:spPr>
          <a:xfrm>
            <a:off x="1524000" y="1676400"/>
            <a:ext cx="6870900" cy="462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Here is the basic one-way ANOVA table</a:t>
            </a:r>
            <a:endParaRPr/>
          </a:p>
        </p:txBody>
      </p:sp>
      <p:graphicFrame>
        <p:nvGraphicFramePr>
          <p:cNvPr id="491" name="Google Shape;491;p50"/>
          <p:cNvGraphicFramePr/>
          <p:nvPr/>
        </p:nvGraphicFramePr>
        <p:xfrm>
          <a:off x="914400" y="2514600"/>
          <a:ext cx="3000000" cy="3000000"/>
        </p:xfrm>
        <a:graphic>
          <a:graphicData uri="http://schemas.openxmlformats.org/drawingml/2006/table">
            <a:tbl>
              <a:tblPr>
                <a:noFill/>
                <a:tableStyleId>{F4583494-A965-451C-AFDA-DA6AA0396D1F}</a:tableStyleId>
              </a:tblPr>
              <a:tblGrid>
                <a:gridCol w="1957900"/>
                <a:gridCol w="1318675"/>
                <a:gridCol w="1405475"/>
                <a:gridCol w="1405475"/>
                <a:gridCol w="1170500"/>
                <a:gridCol w="1449900"/>
                <a:gridCol w="1452025"/>
              </a:tblGrid>
              <a:tr h="762000">
                <a:tc>
                  <a:txBody>
                    <a:bodyPr/>
                    <a:lstStyle/>
                    <a:p>
                      <a:pPr indent="0" lvl="0" marL="0" marR="0" rtl="0" algn="l">
                        <a:lnSpc>
                          <a:spcPct val="100000"/>
                        </a:lnSpc>
                        <a:spcBef>
                          <a:spcPts val="0"/>
                        </a:spcBef>
                        <a:spcAft>
                          <a:spcPts val="0"/>
                        </a:spcAft>
                        <a:buClr>
                          <a:srgbClr val="FF0000"/>
                        </a:buClr>
                        <a:buSzPts val="2400"/>
                        <a:buFont typeface="Times New Roman"/>
                        <a:buNone/>
                      </a:pPr>
                      <a:r>
                        <a:rPr b="1" i="0" lang="en-US" sz="2400" u="none" cap="none" strike="noStrike">
                          <a:solidFill>
                            <a:srgbClr val="FF0000"/>
                          </a:solidFill>
                          <a:latin typeface="Times New Roman"/>
                          <a:ea typeface="Times New Roman"/>
                          <a:cs typeface="Times New Roman"/>
                          <a:sym typeface="Times New Roman"/>
                        </a:rPr>
                        <a:t>Source</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cap="none" strike="noStrike">
                          <a:solidFill>
                            <a:srgbClr val="FF0000"/>
                          </a:solidFill>
                          <a:latin typeface="Times New Roman"/>
                          <a:ea typeface="Times New Roman"/>
                          <a:cs typeface="Times New Roman"/>
                          <a:sym typeface="Times New Roman"/>
                        </a:rPr>
                        <a:t>SS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cap="none" strike="noStrike">
                          <a:solidFill>
                            <a:srgbClr val="FF0000"/>
                          </a:solidFill>
                          <a:latin typeface="Times New Roman"/>
                          <a:ea typeface="Times New Roman"/>
                          <a:cs typeface="Times New Roman"/>
                          <a:sym typeface="Times New Roman"/>
                        </a:rPr>
                        <a:t>df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cap="none" strike="noStrike">
                          <a:solidFill>
                            <a:srgbClr val="FF0000"/>
                          </a:solidFill>
                          <a:latin typeface="Times New Roman"/>
                          <a:ea typeface="Times New Roman"/>
                          <a:cs typeface="Times New Roman"/>
                          <a:sym typeface="Times New Roman"/>
                        </a:rPr>
                        <a:t>MS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cap="none" strike="noStrike">
                          <a:solidFill>
                            <a:srgbClr val="FF0000"/>
                          </a:solidFill>
                          <a:latin typeface="Times New Roman"/>
                          <a:ea typeface="Times New Roman"/>
                          <a:cs typeface="Times New Roman"/>
                          <a:sym typeface="Times New Roman"/>
                        </a:rPr>
                        <a:t>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cap="none" strike="noStrike">
                          <a:solidFill>
                            <a:srgbClr val="FF0000"/>
                          </a:solidFill>
                          <a:latin typeface="Times New Roman"/>
                          <a:ea typeface="Times New Roman"/>
                          <a:cs typeface="Times New Roman"/>
                          <a:sym typeface="Times New Roman"/>
                        </a:rPr>
                        <a:t>p</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cap="none" strike="noStrike">
                          <a:solidFill>
                            <a:srgbClr val="FF0000"/>
                          </a:solidFill>
                          <a:latin typeface="Times New Roman"/>
                          <a:ea typeface="Times New Roman"/>
                          <a:cs typeface="Times New Roman"/>
                          <a:sym typeface="Times New Roman"/>
                        </a:rPr>
                        <a:t>F </a:t>
                      </a:r>
                      <a:r>
                        <a:rPr b="1" baseline="-25000" i="0" lang="en-US" sz="2400" u="none" cap="none" strike="noStrike">
                          <a:solidFill>
                            <a:srgbClr val="FF0000"/>
                          </a:solidFill>
                          <a:latin typeface="Times New Roman"/>
                          <a:ea typeface="Times New Roman"/>
                          <a:cs typeface="Times New Roman"/>
                          <a:sym typeface="Times New Roman"/>
                        </a:rPr>
                        <a:t>crit</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r>
              <a:tr h="762000">
                <a:tc>
                  <a:txBody>
                    <a:bodyPr/>
                    <a:lstStyle/>
                    <a:p>
                      <a:pPr indent="0" lvl="0" marL="0" marR="0" rtl="0" algn="l">
                        <a:lnSpc>
                          <a:spcPct val="100000"/>
                        </a:lnSpc>
                        <a:spcBef>
                          <a:spcPts val="0"/>
                        </a:spcBef>
                        <a:spcAft>
                          <a:spcPts val="0"/>
                        </a:spcAft>
                        <a:buClr>
                          <a:schemeClr val="dk1"/>
                        </a:buClr>
                        <a:buSzPts val="2400"/>
                        <a:buFont typeface="Times New Roman"/>
                        <a:buNone/>
                      </a:pPr>
                      <a:r>
                        <a:rPr b="0" i="0" lang="en-US" sz="2400" u="none" cap="none" strike="noStrike">
                          <a:solidFill>
                            <a:schemeClr val="dk1"/>
                          </a:solidFill>
                          <a:latin typeface="Times New Roman"/>
                          <a:ea typeface="Times New Roman"/>
                          <a:cs typeface="Times New Roman"/>
                          <a:sym typeface="Times New Roman"/>
                        </a:rPr>
                        <a:t>Between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762000">
                <a:tc>
                  <a:txBody>
                    <a:bodyPr/>
                    <a:lstStyle/>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Within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762000">
                <a:tc>
                  <a:txBody>
                    <a:bodyPr/>
                    <a:lstStyle/>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Total</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bl>
          </a:graphicData>
        </a:graphic>
      </p:graphicFrame>
      <p:pic>
        <p:nvPicPr>
          <p:cNvPr id="492" name="Google Shape;492;p50"/>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493" name="Google Shape;493;p50"/>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0"/>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 name="Google Shape;495;p50"/>
          <p:cNvCxnSpPr/>
          <p:nvPr/>
        </p:nvCxnSpPr>
        <p:spPr>
          <a:xfrm flipH="1" rot="10800000">
            <a:off x="614375" y="1142975"/>
            <a:ext cx="6829500" cy="429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graphicFrame>
        <p:nvGraphicFramePr>
          <p:cNvPr id="500" name="Google Shape;500;p51"/>
          <p:cNvGraphicFramePr/>
          <p:nvPr/>
        </p:nvGraphicFramePr>
        <p:xfrm>
          <a:off x="2336800" y="304800"/>
          <a:ext cx="3000000" cy="3000000"/>
        </p:xfrm>
        <a:graphic>
          <a:graphicData uri="http://schemas.openxmlformats.org/drawingml/2006/table">
            <a:tbl>
              <a:tblPr>
                <a:noFill/>
                <a:tableStyleId>{F4583494-A965-451C-AFDA-DA6AA0396D1F}</a:tableStyleId>
              </a:tblPr>
              <a:tblGrid>
                <a:gridCol w="2222550"/>
                <a:gridCol w="2621050"/>
                <a:gridCol w="2621050"/>
              </a:tblGrid>
              <a:tr h="325200">
                <a:tc>
                  <a:txBody>
                    <a:bodyPr/>
                    <a:lstStyle/>
                    <a:p>
                      <a:pPr indent="0" lvl="0" marL="0" marR="0" rtl="0" algn="ctr">
                        <a:lnSpc>
                          <a:spcPct val="100000"/>
                        </a:lnSpc>
                        <a:spcBef>
                          <a:spcPts val="0"/>
                        </a:spcBef>
                        <a:spcAft>
                          <a:spcPts val="0"/>
                        </a:spcAft>
                        <a:buClr>
                          <a:schemeClr val="dk1"/>
                        </a:buClr>
                        <a:buSzPts val="1800"/>
                        <a:buFont typeface="Arial"/>
                        <a:buNone/>
                      </a:pPr>
                      <a:r>
                        <a:rPr b="1" i="0" lang="en-US" sz="1800" u="none">
                          <a:solidFill>
                            <a:schemeClr val="dk1"/>
                          </a:solidFill>
                          <a:latin typeface="Arial"/>
                          <a:ea typeface="Arial"/>
                          <a:cs typeface="Arial"/>
                          <a:sym typeface="Arial"/>
                        </a:rPr>
                        <a:t>FRONT ROW</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1" i="0" lang="en-US" sz="1800" u="none">
                          <a:solidFill>
                            <a:schemeClr val="dk1"/>
                          </a:solidFill>
                          <a:latin typeface="Arial"/>
                          <a:ea typeface="Arial"/>
                          <a:cs typeface="Arial"/>
                          <a:sym typeface="Arial"/>
                        </a:rPr>
                        <a:t>MIDDLE ROW</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1" i="0" lang="en-US" sz="1800" u="none">
                          <a:solidFill>
                            <a:schemeClr val="dk1"/>
                          </a:solidFill>
                          <a:latin typeface="Arial"/>
                          <a:ea typeface="Arial"/>
                          <a:cs typeface="Arial"/>
                          <a:sym typeface="Arial"/>
                        </a:rPr>
                        <a:t>BACK ROW</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8</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13</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9</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8</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6</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15</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14</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9</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14</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12</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10</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14</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9</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13</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12</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9</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12</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8</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9</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9</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10</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17</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9</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13</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112</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153</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129</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1082</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1993</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1413</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325200">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9.33</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12.75</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10.75</a:t>
                      </a:r>
                      <a:endParaRPr/>
                    </a:p>
                  </a:txBody>
                  <a:tcPr marT="45700" marB="45700"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bl>
          </a:graphicData>
        </a:graphic>
      </p:graphicFrame>
      <p:sp>
        <p:nvSpPr>
          <p:cNvPr id="501" name="Google Shape;501;p51"/>
          <p:cNvSpPr txBox="1"/>
          <p:nvPr/>
        </p:nvSpPr>
        <p:spPr>
          <a:xfrm>
            <a:off x="1219200" y="5024437"/>
            <a:ext cx="1625700" cy="399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000"/>
              <a:buFont typeface="Times New Roman"/>
              <a:buNone/>
            </a:pPr>
            <a:r>
              <a:rPr b="1" i="0" lang="en-US" sz="2000" u="none">
                <a:solidFill>
                  <a:schemeClr val="dk1"/>
                </a:solidFill>
                <a:latin typeface="Times New Roman"/>
                <a:ea typeface="Times New Roman"/>
                <a:cs typeface="Times New Roman"/>
                <a:sym typeface="Times New Roman"/>
              </a:rPr>
              <a:t>ΣX</a:t>
            </a:r>
            <a:r>
              <a:rPr b="1" baseline="-25000" i="0" lang="en-US" sz="2000" u="none">
                <a:solidFill>
                  <a:schemeClr val="dk1"/>
                </a:solidFill>
                <a:latin typeface="Times New Roman"/>
                <a:ea typeface="Times New Roman"/>
                <a:cs typeface="Times New Roman"/>
                <a:sym typeface="Times New Roman"/>
              </a:rPr>
              <a:t>g</a:t>
            </a:r>
            <a:r>
              <a:rPr b="1" i="0" lang="en-US" sz="2000" u="none">
                <a:solidFill>
                  <a:schemeClr val="dk1"/>
                </a:solidFill>
                <a:latin typeface="Times New Roman"/>
                <a:ea typeface="Times New Roman"/>
                <a:cs typeface="Times New Roman"/>
                <a:sym typeface="Times New Roman"/>
              </a:rPr>
              <a:t>=</a:t>
            </a:r>
            <a:endParaRPr/>
          </a:p>
        </p:txBody>
      </p:sp>
      <p:sp>
        <p:nvSpPr>
          <p:cNvPr id="502" name="Google Shape;502;p51"/>
          <p:cNvSpPr txBox="1"/>
          <p:nvPr/>
        </p:nvSpPr>
        <p:spPr>
          <a:xfrm>
            <a:off x="10058400" y="5029200"/>
            <a:ext cx="1219200" cy="369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F0000"/>
              </a:buClr>
              <a:buSzPts val="1800"/>
              <a:buFont typeface="Times New Roman"/>
              <a:buNone/>
            </a:pPr>
            <a:r>
              <a:rPr b="1" i="0" lang="en-US" sz="1800" u="none">
                <a:solidFill>
                  <a:srgbClr val="FF0000"/>
                </a:solidFill>
                <a:latin typeface="Times New Roman"/>
                <a:ea typeface="Times New Roman"/>
                <a:cs typeface="Times New Roman"/>
                <a:sym typeface="Times New Roman"/>
              </a:rPr>
              <a:t>= 394</a:t>
            </a:r>
            <a:endParaRPr/>
          </a:p>
        </p:txBody>
      </p:sp>
      <p:sp>
        <p:nvSpPr>
          <p:cNvPr id="503" name="Google Shape;503;p51"/>
          <p:cNvSpPr txBox="1"/>
          <p:nvPr/>
        </p:nvSpPr>
        <p:spPr>
          <a:xfrm>
            <a:off x="1219200" y="5410200"/>
            <a:ext cx="1117500" cy="399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000"/>
              <a:buFont typeface="Times New Roman"/>
              <a:buNone/>
            </a:pPr>
            <a:r>
              <a:rPr b="1" i="0" lang="en-US" sz="2000" u="none">
                <a:solidFill>
                  <a:schemeClr val="dk1"/>
                </a:solidFill>
                <a:latin typeface="Times New Roman"/>
                <a:ea typeface="Times New Roman"/>
                <a:cs typeface="Times New Roman"/>
                <a:sym typeface="Times New Roman"/>
              </a:rPr>
              <a:t>ΣX</a:t>
            </a:r>
            <a:r>
              <a:rPr b="1" baseline="30000" i="0" lang="en-US" sz="2000" u="none">
                <a:solidFill>
                  <a:schemeClr val="dk1"/>
                </a:solidFill>
                <a:latin typeface="Times New Roman"/>
                <a:ea typeface="Times New Roman"/>
                <a:cs typeface="Times New Roman"/>
                <a:sym typeface="Times New Roman"/>
              </a:rPr>
              <a:t>2 </a:t>
            </a:r>
            <a:r>
              <a:rPr b="1" i="0" lang="en-US" sz="2000" u="none">
                <a:solidFill>
                  <a:schemeClr val="dk1"/>
                </a:solidFill>
                <a:latin typeface="Times New Roman"/>
                <a:ea typeface="Times New Roman"/>
                <a:cs typeface="Times New Roman"/>
                <a:sym typeface="Times New Roman"/>
              </a:rPr>
              <a:t>=</a:t>
            </a:r>
            <a:endParaRPr/>
          </a:p>
        </p:txBody>
      </p:sp>
      <p:sp>
        <p:nvSpPr>
          <p:cNvPr id="504" name="Google Shape;504;p51"/>
          <p:cNvSpPr txBox="1"/>
          <p:nvPr/>
        </p:nvSpPr>
        <p:spPr>
          <a:xfrm>
            <a:off x="10058400" y="5410200"/>
            <a:ext cx="1219200" cy="369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FF0000"/>
              </a:buClr>
              <a:buSzPts val="1800"/>
              <a:buFont typeface="Times New Roman"/>
              <a:buNone/>
            </a:pPr>
            <a:r>
              <a:rPr b="1" i="0" lang="en-US" sz="1800" u="none">
                <a:solidFill>
                  <a:srgbClr val="FF0000"/>
                </a:solidFill>
                <a:latin typeface="Times New Roman"/>
                <a:ea typeface="Times New Roman"/>
                <a:cs typeface="Times New Roman"/>
                <a:sym typeface="Times New Roman"/>
              </a:rPr>
              <a:t>= 4488</a:t>
            </a:r>
            <a:endParaRPr/>
          </a:p>
        </p:txBody>
      </p:sp>
      <p:sp>
        <p:nvSpPr>
          <p:cNvPr id="505" name="Google Shape;505;p51"/>
          <p:cNvSpPr txBox="1"/>
          <p:nvPr/>
        </p:nvSpPr>
        <p:spPr>
          <a:xfrm>
            <a:off x="1117600" y="5791200"/>
            <a:ext cx="1320900" cy="369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Mean =</a:t>
            </a:r>
            <a:endParaRPr/>
          </a:p>
        </p:txBody>
      </p:sp>
      <p:pic>
        <p:nvPicPr>
          <p:cNvPr id="506" name="Google Shape;506;p51"/>
          <p:cNvPicPr preferRelativeResize="0"/>
          <p:nvPr/>
        </p:nvPicPr>
        <p:blipFill>
          <a:blip r:embed="rId3">
            <a:alphaModFix/>
          </a:blip>
          <a:stretch>
            <a:fillRect/>
          </a:stretch>
        </p:blipFill>
        <p:spPr>
          <a:xfrm>
            <a:off x="282225" y="6186800"/>
            <a:ext cx="1700618" cy="439276"/>
          </a:xfrm>
          <a:prstGeom prst="rect">
            <a:avLst/>
          </a:prstGeom>
          <a:noFill/>
          <a:ln>
            <a:noFill/>
          </a:ln>
        </p:spPr>
      </p:pic>
      <p:sp>
        <p:nvSpPr>
          <p:cNvPr id="507" name="Google Shape;507;p51"/>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1"/>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52"/>
          <p:cNvSpPr txBox="1"/>
          <p:nvPr>
            <p:ph idx="1" type="body"/>
          </p:nvPr>
        </p:nvSpPr>
        <p:spPr>
          <a:xfrm>
            <a:off x="508000" y="1219200"/>
            <a:ext cx="10972800" cy="45261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2800"/>
              <a:buFont typeface="Times New Roman"/>
              <a:buNone/>
            </a:pPr>
            <a:r>
              <a:rPr b="0" i="0" lang="en-US" sz="2800" u="none" cap="none" strike="noStrike">
                <a:solidFill>
                  <a:schemeClr val="dk1"/>
                </a:solidFill>
                <a:latin typeface="Times New Roman"/>
                <a:ea typeface="Times New Roman"/>
                <a:cs typeface="Times New Roman"/>
                <a:sym typeface="Times New Roman"/>
              </a:rPr>
              <a:t>•   Sum of squares are nothing but sum of squared deviations around the mean i.e. ( X-    )</a:t>
            </a:r>
            <a:r>
              <a:rPr b="0" baseline="30000" i="0" lang="en-US" sz="2800" u="none" cap="none" strike="noStrike">
                <a:solidFill>
                  <a:schemeClr val="dk1"/>
                </a:solidFill>
                <a:latin typeface="Times New Roman"/>
                <a:ea typeface="Times New Roman"/>
                <a:cs typeface="Times New Roman"/>
                <a:sym typeface="Times New Roman"/>
              </a:rPr>
              <a:t>2</a:t>
            </a:r>
            <a:endParaRPr/>
          </a:p>
          <a:p>
            <a:pPr indent="-342900" lvl="0" marL="342900" marR="0" rtl="0" algn="l">
              <a:lnSpc>
                <a:spcPct val="100000"/>
              </a:lnSpc>
              <a:spcBef>
                <a:spcPts val="560"/>
              </a:spcBef>
              <a:spcAft>
                <a:spcPts val="0"/>
              </a:spcAft>
              <a:buClr>
                <a:schemeClr val="dk1"/>
              </a:buClr>
              <a:buSzPts val="2800"/>
              <a:buFont typeface="Arial"/>
              <a:buNone/>
            </a:pPr>
            <a:r>
              <a:t/>
            </a:r>
            <a:endParaRPr b="0" i="0" sz="2800" u="none" cap="none" strike="noStrike">
              <a:solidFill>
                <a:schemeClr val="dk1"/>
              </a:solidFill>
              <a:latin typeface="Times New Roman"/>
              <a:ea typeface="Times New Roman"/>
              <a:cs typeface="Times New Roman"/>
              <a:sym typeface="Times New Roman"/>
            </a:endParaRPr>
          </a:p>
          <a:p>
            <a:pPr indent="-342900" lvl="0" marL="342900" marR="0" rtl="0" algn="l">
              <a:lnSpc>
                <a:spcPct val="100000"/>
              </a:lnSpc>
              <a:spcBef>
                <a:spcPts val="560"/>
              </a:spcBef>
              <a:spcAft>
                <a:spcPts val="0"/>
              </a:spcAft>
              <a:buClr>
                <a:schemeClr val="dk1"/>
              </a:buClr>
              <a:buSzPts val="2800"/>
              <a:buFont typeface="Times New Roman"/>
              <a:buChar char="•"/>
            </a:pPr>
            <a:r>
              <a:rPr b="0" i="0" lang="en-US" sz="2800" u="none" cap="none" strike="noStrike">
                <a:solidFill>
                  <a:schemeClr val="dk1"/>
                </a:solidFill>
                <a:latin typeface="Times New Roman"/>
                <a:ea typeface="Times New Roman"/>
                <a:cs typeface="Times New Roman"/>
                <a:sym typeface="Times New Roman"/>
              </a:rPr>
              <a:t> To calculate the various sums of squares,</a:t>
            </a:r>
            <a:endParaRPr/>
          </a:p>
          <a:p>
            <a:pPr indent="-342900" lvl="0" marL="342900" marR="0" rtl="0" algn="l">
              <a:lnSpc>
                <a:spcPct val="100000"/>
              </a:lnSpc>
              <a:spcBef>
                <a:spcPts val="560"/>
              </a:spcBef>
              <a:spcAft>
                <a:spcPts val="0"/>
              </a:spcAft>
              <a:buClr>
                <a:schemeClr val="dk1"/>
              </a:buClr>
              <a:buSzPts val="2800"/>
              <a:buFont typeface="Times New Roman"/>
              <a:buNone/>
            </a:pPr>
            <a:r>
              <a:rPr b="0" i="0" lang="en-US" sz="2800" u="none" cap="none" strike="noStrike">
                <a:solidFill>
                  <a:schemeClr val="dk1"/>
                </a:solidFill>
                <a:latin typeface="Times New Roman"/>
                <a:ea typeface="Times New Roman"/>
                <a:cs typeface="Times New Roman"/>
                <a:sym typeface="Times New Roman"/>
              </a:rPr>
              <a:t>	 we need:</a:t>
            </a:r>
            <a:endParaRPr/>
          </a:p>
          <a:p>
            <a:pPr indent="-342900" lvl="0" marL="342900" marR="0" rtl="0" algn="l">
              <a:lnSpc>
                <a:spcPct val="100000"/>
              </a:lnSpc>
              <a:spcBef>
                <a:spcPts val="560"/>
              </a:spcBef>
              <a:spcAft>
                <a:spcPts val="0"/>
              </a:spcAft>
              <a:buClr>
                <a:schemeClr val="dk1"/>
              </a:buClr>
              <a:buSzPts val="2800"/>
              <a:buFont typeface="Times New Roman"/>
              <a:buNone/>
            </a:pPr>
            <a:r>
              <a:rPr b="0" i="0" lang="en-US" sz="2800" u="none" cap="none" strike="noStrike">
                <a:solidFill>
                  <a:schemeClr val="dk1"/>
                </a:solidFill>
                <a:latin typeface="Times New Roman"/>
                <a:ea typeface="Times New Roman"/>
                <a:cs typeface="Times New Roman"/>
                <a:sym typeface="Times New Roman"/>
              </a:rPr>
              <a:t>i)  the ΣX</a:t>
            </a:r>
            <a:r>
              <a:rPr b="0" baseline="30000" i="0" lang="en-US" sz="2800" u="none" cap="none" strike="noStrike">
                <a:solidFill>
                  <a:schemeClr val="dk1"/>
                </a:solidFill>
                <a:latin typeface="Times New Roman"/>
                <a:ea typeface="Times New Roman"/>
                <a:cs typeface="Times New Roman"/>
                <a:sym typeface="Times New Roman"/>
              </a:rPr>
              <a:t>2</a:t>
            </a:r>
            <a:r>
              <a:rPr b="0" i="0" lang="en-US" sz="2800" u="none" cap="none" strike="noStrike">
                <a:solidFill>
                  <a:schemeClr val="dk1"/>
                </a:solidFill>
                <a:latin typeface="Times New Roman"/>
                <a:ea typeface="Times New Roman"/>
                <a:cs typeface="Times New Roman"/>
                <a:sym typeface="Times New Roman"/>
              </a:rPr>
              <a:t> (sum of each score squared) in the whole sample</a:t>
            </a:r>
            <a:endParaRPr/>
          </a:p>
          <a:p>
            <a:pPr indent="-342900" lvl="0" marL="342900" marR="0" rtl="0" algn="l">
              <a:lnSpc>
                <a:spcPct val="100000"/>
              </a:lnSpc>
              <a:spcBef>
                <a:spcPts val="560"/>
              </a:spcBef>
              <a:spcAft>
                <a:spcPts val="0"/>
              </a:spcAft>
              <a:buClr>
                <a:schemeClr val="dk1"/>
              </a:buClr>
              <a:buSzPts val="2800"/>
              <a:buFont typeface="Times New Roman"/>
              <a:buNone/>
            </a:pPr>
            <a:r>
              <a:rPr b="0" i="0" lang="en-US" sz="2800" u="none" cap="none" strike="noStrike">
                <a:solidFill>
                  <a:schemeClr val="dk1"/>
                </a:solidFill>
                <a:latin typeface="Times New Roman"/>
                <a:ea typeface="Times New Roman"/>
                <a:cs typeface="Times New Roman"/>
                <a:sym typeface="Times New Roman"/>
              </a:rPr>
              <a:t>ii)  the ΣX (sum of all scores) for the whole sample</a:t>
            </a:r>
            <a:endParaRPr/>
          </a:p>
          <a:p>
            <a:pPr indent="-342900" lvl="0" marL="342900" marR="0" rtl="0" algn="l">
              <a:lnSpc>
                <a:spcPct val="100000"/>
              </a:lnSpc>
              <a:spcBef>
                <a:spcPts val="560"/>
              </a:spcBef>
              <a:spcAft>
                <a:spcPts val="0"/>
              </a:spcAft>
              <a:buClr>
                <a:schemeClr val="dk1"/>
              </a:buClr>
              <a:buSzPts val="2800"/>
              <a:buFont typeface="Times New Roman"/>
              <a:buNone/>
            </a:pPr>
            <a:r>
              <a:rPr b="0" i="0" lang="en-US" sz="2800" u="none" cap="none" strike="noStrike">
                <a:solidFill>
                  <a:schemeClr val="dk1"/>
                </a:solidFill>
                <a:latin typeface="Times New Roman"/>
                <a:ea typeface="Times New Roman"/>
                <a:cs typeface="Times New Roman"/>
                <a:sym typeface="Times New Roman"/>
              </a:rPr>
              <a:t>iii) and the Group ΣX (sum of scores separately for</a:t>
            </a:r>
            <a:endParaRPr/>
          </a:p>
          <a:p>
            <a:pPr indent="-342900" lvl="0" marL="342900" marR="0" rtl="0" algn="l">
              <a:lnSpc>
                <a:spcPct val="100000"/>
              </a:lnSpc>
              <a:spcBef>
                <a:spcPts val="560"/>
              </a:spcBef>
              <a:spcAft>
                <a:spcPts val="0"/>
              </a:spcAft>
              <a:buClr>
                <a:schemeClr val="dk1"/>
              </a:buClr>
              <a:buSzPts val="2800"/>
              <a:buFont typeface="Times New Roman"/>
              <a:buNone/>
            </a:pPr>
            <a:r>
              <a:rPr b="0" i="0" lang="en-US" sz="2800" u="none" cap="none" strike="noStrike">
                <a:solidFill>
                  <a:schemeClr val="dk1"/>
                </a:solidFill>
                <a:latin typeface="Times New Roman"/>
                <a:ea typeface="Times New Roman"/>
                <a:cs typeface="Times New Roman"/>
                <a:sym typeface="Times New Roman"/>
              </a:rPr>
              <a:t>each group): represented as ΣX</a:t>
            </a:r>
            <a:r>
              <a:rPr b="0" baseline="-25000" i="0" lang="en-US" sz="2800" u="none" cap="none" strike="noStrike">
                <a:solidFill>
                  <a:schemeClr val="dk1"/>
                </a:solidFill>
                <a:latin typeface="Times New Roman"/>
                <a:ea typeface="Times New Roman"/>
                <a:cs typeface="Times New Roman"/>
                <a:sym typeface="Times New Roman"/>
              </a:rPr>
              <a:t>g</a:t>
            </a:r>
            <a:r>
              <a:rPr b="0" i="0" lang="en-US" sz="2800" u="none" cap="none" strike="noStrike">
                <a:solidFill>
                  <a:schemeClr val="dk1"/>
                </a:solidFill>
                <a:latin typeface="Times New Roman"/>
                <a:ea typeface="Times New Roman"/>
                <a:cs typeface="Times New Roman"/>
                <a:sym typeface="Times New Roman"/>
              </a:rPr>
              <a:t> in as follows</a:t>
            </a:r>
            <a:endParaRPr/>
          </a:p>
        </p:txBody>
      </p:sp>
      <p:sp>
        <p:nvSpPr>
          <p:cNvPr id="514" name="Google Shape;514;p52"/>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sp>
        <p:nvSpPr>
          <p:cNvPr id="515" name="Google Shape;515;p52"/>
          <p:cNvSpPr txBox="1"/>
          <p:nvPr/>
        </p:nvSpPr>
        <p:spPr>
          <a:xfrm>
            <a:off x="857250" y="457200"/>
            <a:ext cx="8794800" cy="5841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900">
                <a:solidFill>
                  <a:srgbClr val="00A1FF"/>
                </a:solidFill>
                <a:latin typeface="Lato Black"/>
                <a:ea typeface="Lato Black"/>
                <a:cs typeface="Lato Black"/>
                <a:sym typeface="Lato Black"/>
              </a:rPr>
              <a:t>Sum of Squares</a:t>
            </a:r>
            <a:endParaRPr/>
          </a:p>
        </p:txBody>
      </p:sp>
      <p:pic>
        <p:nvPicPr>
          <p:cNvPr id="516" name="Google Shape;516;p52"/>
          <p:cNvPicPr preferRelativeResize="0"/>
          <p:nvPr/>
        </p:nvPicPr>
        <p:blipFill rotWithShape="1">
          <a:blip r:embed="rId3">
            <a:alphaModFix/>
          </a:blip>
          <a:srcRect b="0" l="0" r="0" t="0"/>
          <a:stretch/>
        </p:blipFill>
        <p:spPr>
          <a:xfrm>
            <a:off x="7924800" y="1676400"/>
            <a:ext cx="381001" cy="539751"/>
          </a:xfrm>
          <a:prstGeom prst="rect">
            <a:avLst/>
          </a:prstGeom>
          <a:noFill/>
          <a:ln>
            <a:noFill/>
          </a:ln>
        </p:spPr>
      </p:pic>
      <p:pic>
        <p:nvPicPr>
          <p:cNvPr id="517" name="Google Shape;517;p52"/>
          <p:cNvPicPr preferRelativeResize="0"/>
          <p:nvPr/>
        </p:nvPicPr>
        <p:blipFill>
          <a:blip r:embed="rId4">
            <a:alphaModFix/>
          </a:blip>
          <a:stretch>
            <a:fillRect/>
          </a:stretch>
        </p:blipFill>
        <p:spPr>
          <a:xfrm>
            <a:off x="668000" y="5969000"/>
            <a:ext cx="1700618" cy="439276"/>
          </a:xfrm>
          <a:prstGeom prst="rect">
            <a:avLst/>
          </a:prstGeom>
          <a:noFill/>
          <a:ln>
            <a:noFill/>
          </a:ln>
        </p:spPr>
      </p:pic>
      <p:sp>
        <p:nvSpPr>
          <p:cNvPr id="518" name="Google Shape;518;p52"/>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2"/>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0" name="Google Shape;520;p52"/>
          <p:cNvCxnSpPr/>
          <p:nvPr/>
        </p:nvCxnSpPr>
        <p:spPr>
          <a:xfrm flipH="1" rot="10800000">
            <a:off x="985850" y="1123050"/>
            <a:ext cx="3414600" cy="144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53"/>
          <p:cNvSpPr txBox="1"/>
          <p:nvPr>
            <p:ph idx="1" type="body"/>
          </p:nvPr>
        </p:nvSpPr>
        <p:spPr>
          <a:xfrm>
            <a:off x="609600" y="2514600"/>
            <a:ext cx="10972800" cy="29718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3200"/>
              <a:buFont typeface="Times New Roman"/>
              <a:buChar char="•"/>
            </a:pPr>
            <a:r>
              <a:rPr b="1" i="0" lang="en-US" sz="3200" u="none" cap="none" strike="noStrike">
                <a:solidFill>
                  <a:schemeClr val="dk1"/>
                </a:solidFill>
                <a:latin typeface="Times New Roman"/>
                <a:ea typeface="Times New Roman"/>
                <a:cs typeface="Times New Roman"/>
                <a:sym typeface="Times New Roman"/>
              </a:rPr>
              <a:t>SS</a:t>
            </a:r>
            <a:r>
              <a:rPr b="1" baseline="-25000" i="0" lang="en-US" sz="3200" u="none" cap="none" strike="noStrike">
                <a:solidFill>
                  <a:schemeClr val="dk1"/>
                </a:solidFill>
                <a:latin typeface="Times New Roman"/>
                <a:ea typeface="Times New Roman"/>
                <a:cs typeface="Times New Roman"/>
                <a:sym typeface="Times New Roman"/>
              </a:rPr>
              <a:t>total</a:t>
            </a:r>
            <a:r>
              <a:rPr b="1" i="0" lang="en-US" sz="3200" u="none" cap="none" strike="noStrike">
                <a:solidFill>
                  <a:schemeClr val="dk1"/>
                </a:solidFill>
                <a:latin typeface="Times New Roman"/>
                <a:ea typeface="Times New Roman"/>
                <a:cs typeface="Times New Roman"/>
                <a:sym typeface="Times New Roman"/>
              </a:rPr>
              <a:t> = ΣX</a:t>
            </a:r>
            <a:r>
              <a:rPr b="1" baseline="30000" i="0" lang="en-US" sz="3200" u="none" cap="none" strike="noStrike">
                <a:solidFill>
                  <a:schemeClr val="dk1"/>
                </a:solidFill>
                <a:latin typeface="Times New Roman"/>
                <a:ea typeface="Times New Roman"/>
                <a:cs typeface="Times New Roman"/>
                <a:sym typeface="Times New Roman"/>
              </a:rPr>
              <a:t>2 </a:t>
            </a:r>
            <a:r>
              <a:rPr b="1" i="0" lang="en-US" sz="3200" u="none" cap="none" strike="noStrike">
                <a:solidFill>
                  <a:schemeClr val="dk1"/>
                </a:solidFill>
                <a:latin typeface="Times New Roman"/>
                <a:ea typeface="Times New Roman"/>
                <a:cs typeface="Times New Roman"/>
                <a:sym typeface="Times New Roman"/>
              </a:rPr>
              <a:t>- (ΣX)</a:t>
            </a:r>
            <a:r>
              <a:rPr b="1" baseline="30000" i="0" lang="en-US" sz="3200" u="none" cap="none" strike="noStrike">
                <a:solidFill>
                  <a:schemeClr val="dk1"/>
                </a:solidFill>
                <a:latin typeface="Times New Roman"/>
                <a:ea typeface="Times New Roman"/>
                <a:cs typeface="Times New Roman"/>
                <a:sym typeface="Times New Roman"/>
              </a:rPr>
              <a:t>2</a:t>
            </a:r>
            <a:endParaRPr/>
          </a:p>
          <a:p>
            <a:pPr indent="-342900" lvl="0" marL="342900" marR="0" rtl="0" algn="l">
              <a:lnSpc>
                <a:spcPct val="100000"/>
              </a:lnSpc>
              <a:spcBef>
                <a:spcPts val="640"/>
              </a:spcBef>
              <a:spcAft>
                <a:spcPts val="0"/>
              </a:spcAft>
              <a:buClr>
                <a:schemeClr val="dk1"/>
              </a:buClr>
              <a:buSzPts val="3200"/>
              <a:buFont typeface="Times New Roman"/>
              <a:buNone/>
            </a:pPr>
            <a:r>
              <a:rPr b="1" i="0" lang="en-US" sz="3200" u="none" cap="none" strike="noStrike">
                <a:solidFill>
                  <a:schemeClr val="dk1"/>
                </a:solidFill>
                <a:latin typeface="Times New Roman"/>
                <a:ea typeface="Times New Roman"/>
                <a:cs typeface="Times New Roman"/>
                <a:sym typeface="Times New Roman"/>
              </a:rPr>
              <a:t>				   N</a:t>
            </a:r>
            <a:endParaRPr/>
          </a:p>
          <a:p>
            <a:pPr indent="-342900" lvl="0" marL="342900" marR="0" rtl="0" algn="l">
              <a:lnSpc>
                <a:spcPct val="100000"/>
              </a:lnSpc>
              <a:spcBef>
                <a:spcPts val="640"/>
              </a:spcBef>
              <a:spcAft>
                <a:spcPts val="0"/>
              </a:spcAft>
              <a:buClr>
                <a:schemeClr val="dk1"/>
              </a:buClr>
              <a:buSzPts val="3200"/>
              <a:buFont typeface="Times New Roman"/>
              <a:buNone/>
            </a:pPr>
            <a:r>
              <a:rPr b="1" i="0" lang="en-US" sz="3200" u="none" cap="none" strike="noStrike">
                <a:solidFill>
                  <a:schemeClr val="dk1"/>
                </a:solidFill>
                <a:latin typeface="Times New Roman"/>
                <a:ea typeface="Times New Roman"/>
                <a:cs typeface="Times New Roman"/>
                <a:sym typeface="Times New Roman"/>
              </a:rPr>
              <a:t>			= 4488 - 394</a:t>
            </a:r>
            <a:r>
              <a:rPr b="1" baseline="30000" i="0" lang="en-US" sz="3200" u="none" cap="none" strike="noStrike">
                <a:solidFill>
                  <a:schemeClr val="dk1"/>
                </a:solidFill>
                <a:latin typeface="Times New Roman"/>
                <a:ea typeface="Times New Roman"/>
                <a:cs typeface="Times New Roman"/>
                <a:sym typeface="Times New Roman"/>
              </a:rPr>
              <a:t>2</a:t>
            </a:r>
            <a:r>
              <a:rPr b="1" i="0" lang="en-US" sz="3200" u="none" cap="none" strike="noStrike">
                <a:solidFill>
                  <a:schemeClr val="dk1"/>
                </a:solidFill>
                <a:latin typeface="Times New Roman"/>
                <a:ea typeface="Times New Roman"/>
                <a:cs typeface="Times New Roman"/>
                <a:sym typeface="Times New Roman"/>
              </a:rPr>
              <a:t> / 36</a:t>
            </a:r>
            <a:endParaRPr/>
          </a:p>
          <a:p>
            <a:pPr indent="-342900" lvl="0" marL="342900" marR="0" rtl="0" algn="l">
              <a:lnSpc>
                <a:spcPct val="100000"/>
              </a:lnSpc>
              <a:spcBef>
                <a:spcPts val="640"/>
              </a:spcBef>
              <a:spcAft>
                <a:spcPts val="0"/>
              </a:spcAft>
              <a:buClr>
                <a:schemeClr val="dk1"/>
              </a:buClr>
              <a:buSzPts val="3200"/>
              <a:buFont typeface="Times New Roman"/>
              <a:buNone/>
            </a:pPr>
            <a:r>
              <a:rPr b="1" i="0" lang="en-US" sz="3200" u="none" cap="none" strike="noStrike">
                <a:solidFill>
                  <a:schemeClr val="dk1"/>
                </a:solidFill>
                <a:latin typeface="Times New Roman"/>
                <a:ea typeface="Times New Roman"/>
                <a:cs typeface="Times New Roman"/>
                <a:sym typeface="Times New Roman"/>
              </a:rPr>
              <a:t> 			= 4488 - 4312.11 </a:t>
            </a:r>
            <a:endParaRPr/>
          </a:p>
          <a:p>
            <a:pPr indent="-342900" lvl="0" marL="342900" marR="0" rtl="0" algn="l">
              <a:lnSpc>
                <a:spcPct val="100000"/>
              </a:lnSpc>
              <a:spcBef>
                <a:spcPts val="640"/>
              </a:spcBef>
              <a:spcAft>
                <a:spcPts val="0"/>
              </a:spcAft>
              <a:buClr>
                <a:schemeClr val="dk1"/>
              </a:buClr>
              <a:buSzPts val="3200"/>
              <a:buFont typeface="Times New Roman"/>
              <a:buNone/>
            </a:pPr>
            <a:r>
              <a:rPr b="1" i="0" lang="en-US" sz="3200" u="none" cap="none" strike="noStrike">
                <a:solidFill>
                  <a:schemeClr val="dk1"/>
                </a:solidFill>
                <a:latin typeface="Times New Roman"/>
                <a:ea typeface="Times New Roman"/>
                <a:cs typeface="Times New Roman"/>
                <a:sym typeface="Times New Roman"/>
              </a:rPr>
              <a:t>			= 175.88</a:t>
            </a:r>
            <a:endParaRPr/>
          </a:p>
        </p:txBody>
      </p:sp>
      <p:sp>
        <p:nvSpPr>
          <p:cNvPr id="526" name="Google Shape;526;p53"/>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cxnSp>
        <p:nvCxnSpPr>
          <p:cNvPr id="527" name="Google Shape;527;p53"/>
          <p:cNvCxnSpPr/>
          <p:nvPr/>
        </p:nvCxnSpPr>
        <p:spPr>
          <a:xfrm>
            <a:off x="4368800" y="3122612"/>
            <a:ext cx="1219200" cy="1500"/>
          </a:xfrm>
          <a:prstGeom prst="straightConnector1">
            <a:avLst/>
          </a:prstGeom>
          <a:noFill/>
          <a:ln cap="flat" cmpd="sng" w="9525">
            <a:solidFill>
              <a:schemeClr val="dk1"/>
            </a:solidFill>
            <a:prstDash val="solid"/>
            <a:miter lim="800000"/>
            <a:headEnd len="med" w="med" type="none"/>
            <a:tailEnd len="med" w="med" type="none"/>
          </a:ln>
        </p:spPr>
      </p:cxnSp>
      <p:graphicFrame>
        <p:nvGraphicFramePr>
          <p:cNvPr id="528" name="Google Shape;528;p53"/>
          <p:cNvGraphicFramePr/>
          <p:nvPr/>
        </p:nvGraphicFramePr>
        <p:xfrm>
          <a:off x="1930400" y="838200"/>
          <a:ext cx="3000000" cy="3000000"/>
        </p:xfrm>
        <a:graphic>
          <a:graphicData uri="http://schemas.openxmlformats.org/drawingml/2006/table">
            <a:tbl>
              <a:tblPr>
                <a:noFill/>
                <a:tableStyleId>{F4583494-A965-451C-AFDA-DA6AA0396D1F}</a:tableStyleId>
              </a:tblPr>
              <a:tblGrid>
                <a:gridCol w="1625600"/>
                <a:gridCol w="1625600"/>
                <a:gridCol w="1625600"/>
                <a:gridCol w="1625600"/>
                <a:gridCol w="1625600"/>
              </a:tblGrid>
              <a:tr h="639750">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FRONT ROW</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MIDDLE ROW</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BACK ROW</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TOTAL</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r>
              <a:tr h="371475">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ΣX</a:t>
                      </a:r>
                      <a:r>
                        <a:rPr b="1" baseline="-25000" i="0" lang="en-US" sz="1800" u="none">
                          <a:solidFill>
                            <a:srgbClr val="000000"/>
                          </a:solidFill>
                          <a:latin typeface="Times New Roman"/>
                          <a:ea typeface="Times New Roman"/>
                          <a:cs typeface="Times New Roman"/>
                          <a:sym typeface="Times New Roman"/>
                        </a:rPr>
                        <a:t>g</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CDCDDE"/>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112</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CDCDDE"/>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153</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CDCDDE"/>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129</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CDCDDE"/>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394</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CDCDDE"/>
                    </a:solidFill>
                  </a:tcPr>
                </a:tc>
              </a:tr>
              <a:tr h="369875">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ΣX</a:t>
                      </a:r>
                      <a:r>
                        <a:rPr b="1" baseline="30000" i="0" lang="en-US" sz="1800" u="none">
                          <a:solidFill>
                            <a:srgbClr val="000000"/>
                          </a:solidFill>
                          <a:latin typeface="Times New Roman"/>
                          <a:ea typeface="Times New Roman"/>
                          <a:cs typeface="Times New Roman"/>
                          <a:sym typeface="Times New Roman"/>
                        </a:rPr>
                        <a:t>2 </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1082</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1993</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1413</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4488</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r>
            </a:tbl>
          </a:graphicData>
        </a:graphic>
      </p:graphicFrame>
      <p:pic>
        <p:nvPicPr>
          <p:cNvPr id="529" name="Google Shape;529;p53"/>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530" name="Google Shape;530;p53"/>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3"/>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54"/>
          <p:cNvSpPr txBox="1"/>
          <p:nvPr>
            <p:ph idx="1" type="body"/>
          </p:nvPr>
        </p:nvSpPr>
        <p:spPr>
          <a:xfrm>
            <a:off x="609600" y="2438400"/>
            <a:ext cx="10972800" cy="3048000"/>
          </a:xfrm>
          <a:prstGeom prst="rect">
            <a:avLst/>
          </a:prstGeom>
          <a:noFill/>
          <a:ln cap="flat" cmpd="sng" w="9525">
            <a:solidFill>
              <a:schemeClr val="dk1"/>
            </a:solidFill>
            <a:prstDash val="solid"/>
            <a:miter lim="524288"/>
            <a:headEnd len="sm" w="sm" type="none"/>
            <a:tailEnd len="sm" w="sm" type="none"/>
          </a:ln>
        </p:spPr>
        <p:txBody>
          <a:bodyPr anchorCtr="0" anchor="t" bIns="45700" lIns="91425" spcFirstLastPara="1" rIns="91425" wrap="square" tIns="45700">
            <a:noAutofit/>
          </a:bodyPr>
          <a:lstStyle/>
          <a:p>
            <a:pPr indent="-285750" lvl="0" marL="342900" marR="0" rtl="0" algn="l">
              <a:lnSpc>
                <a:spcPct val="100000"/>
              </a:lnSpc>
              <a:spcBef>
                <a:spcPts val="0"/>
              </a:spcBef>
              <a:spcAft>
                <a:spcPts val="0"/>
              </a:spcAft>
              <a:buClr>
                <a:schemeClr val="dk1"/>
              </a:buClr>
              <a:buSzPts val="2300"/>
              <a:buFont typeface="Calibri"/>
              <a:buChar char="•"/>
            </a:pPr>
            <a:r>
              <a:rPr b="1" i="0" lang="en-US" sz="2300" u="none" cap="none" strike="noStrike">
                <a:solidFill>
                  <a:schemeClr val="dk1"/>
                </a:solidFill>
                <a:latin typeface="Calibri"/>
                <a:ea typeface="Calibri"/>
                <a:cs typeface="Calibri"/>
                <a:sym typeface="Calibri"/>
              </a:rPr>
              <a:t>SS</a:t>
            </a:r>
            <a:r>
              <a:rPr b="1" baseline="-25000" i="0" lang="en-US" sz="2300" u="none" cap="none" strike="noStrike">
                <a:solidFill>
                  <a:schemeClr val="dk1"/>
                </a:solidFill>
                <a:latin typeface="Calibri"/>
                <a:ea typeface="Calibri"/>
                <a:cs typeface="Calibri"/>
                <a:sym typeface="Calibri"/>
              </a:rPr>
              <a:t>between  </a:t>
            </a:r>
            <a:r>
              <a:rPr b="1" i="0" lang="en-US" sz="2300" u="none" cap="none" strike="noStrike">
                <a:solidFill>
                  <a:schemeClr val="dk1"/>
                </a:solidFill>
                <a:latin typeface="Calibri"/>
                <a:ea typeface="Calibri"/>
                <a:cs typeface="Calibri"/>
                <a:sym typeface="Calibri"/>
              </a:rPr>
              <a:t>=  (ΣX</a:t>
            </a:r>
            <a:r>
              <a:rPr b="1" baseline="-25000" i="0" lang="en-US" sz="2300" u="none" cap="none" strike="noStrike">
                <a:solidFill>
                  <a:schemeClr val="dk1"/>
                </a:solidFill>
                <a:latin typeface="Calibri"/>
                <a:ea typeface="Calibri"/>
                <a:cs typeface="Calibri"/>
                <a:sym typeface="Calibri"/>
              </a:rPr>
              <a:t>g</a:t>
            </a:r>
            <a:r>
              <a:rPr b="1" i="0" lang="en-US" sz="2300" u="none" cap="none" strike="noStrike">
                <a:solidFill>
                  <a:schemeClr val="dk1"/>
                </a:solidFill>
                <a:latin typeface="Calibri"/>
                <a:ea typeface="Calibri"/>
                <a:cs typeface="Calibri"/>
                <a:sym typeface="Calibri"/>
              </a:rPr>
              <a:t>)</a:t>
            </a:r>
            <a:r>
              <a:rPr b="1" baseline="30000" i="0" lang="en-US" sz="2300" u="none" cap="none" strike="noStrike">
                <a:solidFill>
                  <a:schemeClr val="dk1"/>
                </a:solidFill>
                <a:latin typeface="Calibri"/>
                <a:ea typeface="Calibri"/>
                <a:cs typeface="Calibri"/>
                <a:sym typeface="Calibri"/>
              </a:rPr>
              <a:t>2</a:t>
            </a:r>
            <a:r>
              <a:rPr b="1" i="0" lang="en-US" sz="2300" u="none" cap="none" strike="noStrike">
                <a:solidFill>
                  <a:schemeClr val="dk1"/>
                </a:solidFill>
                <a:latin typeface="Calibri"/>
                <a:ea typeface="Calibri"/>
                <a:cs typeface="Calibri"/>
                <a:sym typeface="Calibri"/>
              </a:rPr>
              <a:t> - (ΣX)</a:t>
            </a:r>
            <a:r>
              <a:rPr b="1" baseline="30000" i="0" lang="en-US" sz="2300" u="none" cap="none" strike="noStrike">
                <a:solidFill>
                  <a:schemeClr val="dk1"/>
                </a:solidFill>
                <a:latin typeface="Calibri"/>
                <a:ea typeface="Calibri"/>
                <a:cs typeface="Calibri"/>
                <a:sym typeface="Calibri"/>
              </a:rPr>
              <a:t>2</a:t>
            </a:r>
            <a:endParaRPr sz="2300">
              <a:latin typeface="Calibri"/>
              <a:ea typeface="Calibri"/>
              <a:cs typeface="Calibri"/>
              <a:sym typeface="Calibri"/>
            </a:endParaRPr>
          </a:p>
          <a:p>
            <a:pPr indent="-342900" lvl="0" marL="342900" marR="0" rtl="0" algn="l">
              <a:lnSpc>
                <a:spcPct val="100000"/>
              </a:lnSpc>
              <a:spcBef>
                <a:spcPts val="640"/>
              </a:spcBef>
              <a:spcAft>
                <a:spcPts val="0"/>
              </a:spcAft>
              <a:buClr>
                <a:schemeClr val="dk1"/>
              </a:buClr>
              <a:buSzPts val="3200"/>
              <a:buFont typeface="Arial"/>
              <a:buNone/>
            </a:pPr>
            <a:r>
              <a:t/>
            </a:r>
            <a:endParaRPr i="0" sz="2300" u="none" cap="none" strike="noStrike">
              <a:solidFill>
                <a:schemeClr val="dk1"/>
              </a:solidFill>
              <a:latin typeface="Calibri"/>
              <a:ea typeface="Calibri"/>
              <a:cs typeface="Calibri"/>
              <a:sym typeface="Calibri"/>
            </a:endParaRPr>
          </a:p>
          <a:p>
            <a:pPr indent="-342900" lvl="0" marL="342900" marR="0" rtl="0" algn="l">
              <a:lnSpc>
                <a:spcPct val="100000"/>
              </a:lnSpc>
              <a:spcBef>
                <a:spcPts val="640"/>
              </a:spcBef>
              <a:spcAft>
                <a:spcPts val="0"/>
              </a:spcAft>
              <a:buClr>
                <a:schemeClr val="dk1"/>
              </a:buClr>
              <a:buSzPts val="3200"/>
              <a:buFont typeface="Arial"/>
              <a:buNone/>
            </a:pPr>
            <a:r>
              <a:t/>
            </a:r>
            <a:endParaRPr i="0" sz="2300" u="none" cap="none" strike="noStrike">
              <a:solidFill>
                <a:schemeClr val="dk1"/>
              </a:solidFill>
              <a:latin typeface="Calibri"/>
              <a:ea typeface="Calibri"/>
              <a:cs typeface="Calibri"/>
              <a:sym typeface="Calibri"/>
            </a:endParaRPr>
          </a:p>
          <a:p>
            <a:pPr indent="-342900" lvl="0" marL="342900" marR="0" rtl="0" algn="l">
              <a:lnSpc>
                <a:spcPct val="100000"/>
              </a:lnSpc>
              <a:spcBef>
                <a:spcPts val="640"/>
              </a:spcBef>
              <a:spcAft>
                <a:spcPts val="0"/>
              </a:spcAft>
              <a:buClr>
                <a:schemeClr val="dk1"/>
              </a:buClr>
              <a:buSzPts val="3200"/>
              <a:buFont typeface="Times New Roman"/>
              <a:buNone/>
            </a:pPr>
            <a:r>
              <a:rPr i="0" lang="en-US" sz="2300" u="none" cap="none" strike="noStrike">
                <a:solidFill>
                  <a:schemeClr val="dk1"/>
                </a:solidFill>
                <a:latin typeface="Calibri"/>
                <a:ea typeface="Calibri"/>
                <a:cs typeface="Calibri"/>
                <a:sym typeface="Calibri"/>
              </a:rPr>
              <a:t>		=  112</a:t>
            </a:r>
            <a:r>
              <a:rPr baseline="30000" i="0" lang="en-US" sz="2300" u="none" cap="none" strike="noStrike">
                <a:solidFill>
                  <a:schemeClr val="dk1"/>
                </a:solidFill>
                <a:latin typeface="Calibri"/>
                <a:ea typeface="Calibri"/>
                <a:cs typeface="Calibri"/>
                <a:sym typeface="Calibri"/>
              </a:rPr>
              <a:t>2</a:t>
            </a:r>
            <a:r>
              <a:rPr i="0" lang="en-US" sz="2300" u="none" cap="none" strike="noStrike">
                <a:solidFill>
                  <a:schemeClr val="dk1"/>
                </a:solidFill>
                <a:latin typeface="Calibri"/>
                <a:ea typeface="Calibri"/>
                <a:cs typeface="Calibri"/>
                <a:sym typeface="Calibri"/>
              </a:rPr>
              <a:t> + 153</a:t>
            </a:r>
            <a:r>
              <a:rPr baseline="30000" i="0" lang="en-US" sz="2300" u="none" cap="none" strike="noStrike">
                <a:solidFill>
                  <a:schemeClr val="dk1"/>
                </a:solidFill>
                <a:latin typeface="Calibri"/>
                <a:ea typeface="Calibri"/>
                <a:cs typeface="Calibri"/>
                <a:sym typeface="Calibri"/>
              </a:rPr>
              <a:t>2</a:t>
            </a:r>
            <a:r>
              <a:rPr i="0" lang="en-US" sz="2300" u="none" cap="none" strike="noStrike">
                <a:solidFill>
                  <a:schemeClr val="dk1"/>
                </a:solidFill>
                <a:latin typeface="Calibri"/>
                <a:ea typeface="Calibri"/>
                <a:cs typeface="Calibri"/>
                <a:sym typeface="Calibri"/>
              </a:rPr>
              <a:t> + 129</a:t>
            </a:r>
            <a:r>
              <a:rPr baseline="30000" i="0" lang="en-US" sz="2300" u="none" cap="none" strike="noStrike">
                <a:solidFill>
                  <a:schemeClr val="dk1"/>
                </a:solidFill>
                <a:latin typeface="Calibri"/>
                <a:ea typeface="Calibri"/>
                <a:cs typeface="Calibri"/>
                <a:sym typeface="Calibri"/>
              </a:rPr>
              <a:t>2</a:t>
            </a:r>
            <a:r>
              <a:rPr i="0" lang="en-US" sz="2300" u="none" cap="none" strike="noStrike">
                <a:solidFill>
                  <a:schemeClr val="dk1"/>
                </a:solidFill>
                <a:latin typeface="Calibri"/>
                <a:ea typeface="Calibri"/>
                <a:cs typeface="Calibri"/>
                <a:sym typeface="Calibri"/>
              </a:rPr>
              <a:t>     -   (394</a:t>
            </a:r>
            <a:r>
              <a:rPr baseline="30000" i="0" lang="en-US" sz="2300" u="none" cap="none" strike="noStrike">
                <a:solidFill>
                  <a:schemeClr val="dk1"/>
                </a:solidFill>
                <a:latin typeface="Calibri"/>
                <a:ea typeface="Calibri"/>
                <a:cs typeface="Calibri"/>
                <a:sym typeface="Calibri"/>
              </a:rPr>
              <a:t>2</a:t>
            </a:r>
            <a:r>
              <a:rPr i="0" lang="en-US" sz="2300" u="none" cap="none" strike="noStrike">
                <a:solidFill>
                  <a:schemeClr val="dk1"/>
                </a:solidFill>
                <a:latin typeface="Calibri"/>
                <a:ea typeface="Calibri"/>
                <a:cs typeface="Calibri"/>
                <a:sym typeface="Calibri"/>
              </a:rPr>
              <a:t> / 36)</a:t>
            </a:r>
            <a:endParaRPr sz="2300">
              <a:latin typeface="Calibri"/>
              <a:ea typeface="Calibri"/>
              <a:cs typeface="Calibri"/>
              <a:sym typeface="Calibri"/>
            </a:endParaRPr>
          </a:p>
          <a:p>
            <a:pPr indent="-342900" lvl="0" marL="342900" marR="0" rtl="0" algn="l">
              <a:lnSpc>
                <a:spcPct val="100000"/>
              </a:lnSpc>
              <a:spcBef>
                <a:spcPts val="640"/>
              </a:spcBef>
              <a:spcAft>
                <a:spcPts val="0"/>
              </a:spcAft>
              <a:buClr>
                <a:schemeClr val="dk1"/>
              </a:buClr>
              <a:buSzPts val="3200"/>
              <a:buFont typeface="Times New Roman"/>
              <a:buNone/>
            </a:pPr>
            <a:r>
              <a:rPr i="0" lang="en-US" sz="2300" u="none" cap="none" strike="noStrike">
                <a:solidFill>
                  <a:schemeClr val="dk1"/>
                </a:solidFill>
                <a:latin typeface="Calibri"/>
                <a:ea typeface="Calibri"/>
                <a:cs typeface="Calibri"/>
                <a:sym typeface="Calibri"/>
              </a:rPr>
              <a:t>				12</a:t>
            </a:r>
            <a:endParaRPr sz="2300">
              <a:latin typeface="Calibri"/>
              <a:ea typeface="Calibri"/>
              <a:cs typeface="Calibri"/>
              <a:sym typeface="Calibri"/>
            </a:endParaRPr>
          </a:p>
          <a:p>
            <a:pPr indent="-342900" lvl="0" marL="342900" marR="0" rtl="0" algn="l">
              <a:lnSpc>
                <a:spcPct val="100000"/>
              </a:lnSpc>
              <a:spcBef>
                <a:spcPts val="640"/>
              </a:spcBef>
              <a:spcAft>
                <a:spcPts val="0"/>
              </a:spcAft>
              <a:buClr>
                <a:schemeClr val="dk1"/>
              </a:buClr>
              <a:buSzPts val="3200"/>
              <a:buFont typeface="Times New Roman"/>
              <a:buNone/>
            </a:pPr>
            <a:r>
              <a:rPr i="0" lang="en-US" sz="2300" u="none" cap="none" strike="noStrike">
                <a:solidFill>
                  <a:schemeClr val="dk1"/>
                </a:solidFill>
                <a:latin typeface="Calibri"/>
                <a:ea typeface="Calibri"/>
                <a:cs typeface="Calibri"/>
                <a:sym typeface="Calibri"/>
              </a:rPr>
              <a:t>	 	= 4382.83 - 4312.11</a:t>
            </a:r>
            <a:endParaRPr sz="2300">
              <a:latin typeface="Calibri"/>
              <a:ea typeface="Calibri"/>
              <a:cs typeface="Calibri"/>
              <a:sym typeface="Calibri"/>
            </a:endParaRPr>
          </a:p>
          <a:p>
            <a:pPr indent="-342900" lvl="0" marL="342900" marR="0" rtl="0" algn="l">
              <a:lnSpc>
                <a:spcPct val="100000"/>
              </a:lnSpc>
              <a:spcBef>
                <a:spcPts val="640"/>
              </a:spcBef>
              <a:spcAft>
                <a:spcPts val="0"/>
              </a:spcAft>
              <a:buClr>
                <a:schemeClr val="dk1"/>
              </a:buClr>
              <a:buSzPts val="3200"/>
              <a:buFont typeface="Times New Roman"/>
              <a:buNone/>
            </a:pPr>
            <a:r>
              <a:rPr i="0" lang="en-US" sz="2300" u="none" cap="none" strike="noStrike">
                <a:solidFill>
                  <a:schemeClr val="dk1"/>
                </a:solidFill>
                <a:latin typeface="Calibri"/>
                <a:ea typeface="Calibri"/>
                <a:cs typeface="Calibri"/>
                <a:sym typeface="Calibri"/>
              </a:rPr>
              <a:t>	 	= </a:t>
            </a:r>
            <a:r>
              <a:rPr b="1" i="0" lang="en-US" sz="2300" u="none" cap="none" strike="noStrike">
                <a:solidFill>
                  <a:schemeClr val="dk1"/>
                </a:solidFill>
                <a:latin typeface="Calibri"/>
                <a:ea typeface="Calibri"/>
                <a:cs typeface="Calibri"/>
                <a:sym typeface="Calibri"/>
              </a:rPr>
              <a:t>70.72</a:t>
            </a:r>
            <a:endParaRPr sz="2300">
              <a:latin typeface="Calibri"/>
              <a:ea typeface="Calibri"/>
              <a:cs typeface="Calibri"/>
              <a:sym typeface="Calibri"/>
            </a:endParaRPr>
          </a:p>
        </p:txBody>
      </p:sp>
      <p:sp>
        <p:nvSpPr>
          <p:cNvPr id="537" name="Google Shape;537;p54"/>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cxnSp>
        <p:nvCxnSpPr>
          <p:cNvPr id="538" name="Google Shape;538;p54"/>
          <p:cNvCxnSpPr/>
          <p:nvPr/>
        </p:nvCxnSpPr>
        <p:spPr>
          <a:xfrm>
            <a:off x="4368800" y="2209800"/>
            <a:ext cx="1016100" cy="1500"/>
          </a:xfrm>
          <a:prstGeom prst="straightConnector1">
            <a:avLst/>
          </a:prstGeom>
          <a:noFill/>
          <a:ln cap="flat" cmpd="sng" w="9525">
            <a:solidFill>
              <a:schemeClr val="dk1"/>
            </a:solidFill>
            <a:prstDash val="solid"/>
            <a:miter lim="800000"/>
            <a:headEnd len="med" w="med" type="none"/>
            <a:tailEnd len="med" w="med" type="none"/>
          </a:ln>
        </p:spPr>
      </p:cxnSp>
      <p:cxnSp>
        <p:nvCxnSpPr>
          <p:cNvPr id="539" name="Google Shape;539;p54"/>
          <p:cNvCxnSpPr/>
          <p:nvPr/>
        </p:nvCxnSpPr>
        <p:spPr>
          <a:xfrm>
            <a:off x="5994400" y="2209800"/>
            <a:ext cx="1016100" cy="1500"/>
          </a:xfrm>
          <a:prstGeom prst="straightConnector1">
            <a:avLst/>
          </a:prstGeom>
          <a:noFill/>
          <a:ln cap="flat" cmpd="sng" w="9525">
            <a:solidFill>
              <a:schemeClr val="dk1"/>
            </a:solidFill>
            <a:prstDash val="solid"/>
            <a:miter lim="800000"/>
            <a:headEnd len="med" w="med" type="none"/>
            <a:tailEnd len="med" w="med" type="none"/>
          </a:ln>
        </p:spPr>
      </p:cxnSp>
      <p:graphicFrame>
        <p:nvGraphicFramePr>
          <p:cNvPr id="540" name="Google Shape;540;p54"/>
          <p:cNvGraphicFramePr/>
          <p:nvPr/>
        </p:nvGraphicFramePr>
        <p:xfrm>
          <a:off x="609650" y="473875"/>
          <a:ext cx="3000000" cy="3000000"/>
        </p:xfrm>
        <a:graphic>
          <a:graphicData uri="http://schemas.openxmlformats.org/drawingml/2006/table">
            <a:tbl>
              <a:tblPr>
                <a:noFill/>
                <a:tableStyleId>{F4583494-A965-451C-AFDA-DA6AA0396D1F}</a:tableStyleId>
              </a:tblPr>
              <a:tblGrid>
                <a:gridCol w="2194550"/>
                <a:gridCol w="2194550"/>
                <a:gridCol w="2194550"/>
                <a:gridCol w="2194550"/>
                <a:gridCol w="2194550"/>
              </a:tblGrid>
              <a:tr h="843075">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FRONT ROW</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MIDDLE ROW</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BACK ROW</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TOTAL</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r>
              <a:tr h="486425">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ΣX</a:t>
                      </a:r>
                      <a:r>
                        <a:rPr b="1" baseline="-25000" i="0" lang="en-US" sz="1800" u="none">
                          <a:solidFill>
                            <a:srgbClr val="000000"/>
                          </a:solidFill>
                          <a:latin typeface="Times New Roman"/>
                          <a:ea typeface="Times New Roman"/>
                          <a:cs typeface="Times New Roman"/>
                          <a:sym typeface="Times New Roman"/>
                        </a:rPr>
                        <a:t>g</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CDCDDE"/>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112</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CDCDDE"/>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153</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CDCDDE"/>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129</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CDCDDE"/>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394</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CDCDDE"/>
                    </a:solidFill>
                  </a:tcPr>
                </a:tc>
              </a:tr>
              <a:tr h="484325">
                <a:tc>
                  <a:txBody>
                    <a:bodyPr/>
                    <a:lstStyle/>
                    <a:p>
                      <a:pPr indent="0" lvl="0" marL="0" marR="0" rtl="0" algn="ctr">
                        <a:lnSpc>
                          <a:spcPct val="100000"/>
                        </a:lnSpc>
                        <a:spcBef>
                          <a:spcPts val="0"/>
                        </a:spcBef>
                        <a:spcAft>
                          <a:spcPts val="0"/>
                        </a:spcAft>
                        <a:buClr>
                          <a:srgbClr val="000000"/>
                        </a:buClr>
                        <a:buSzPts val="1800"/>
                        <a:buFont typeface="Times New Roman"/>
                        <a:buNone/>
                      </a:pPr>
                      <a:r>
                        <a:rPr b="1" i="0" lang="en-US" sz="1800" u="none">
                          <a:solidFill>
                            <a:srgbClr val="000000"/>
                          </a:solidFill>
                          <a:latin typeface="Times New Roman"/>
                          <a:ea typeface="Times New Roman"/>
                          <a:cs typeface="Times New Roman"/>
                          <a:sym typeface="Times New Roman"/>
                        </a:rPr>
                        <a:t>ΣX</a:t>
                      </a:r>
                      <a:r>
                        <a:rPr b="1" baseline="30000" i="0" lang="en-US" sz="1800" u="none">
                          <a:solidFill>
                            <a:srgbClr val="000000"/>
                          </a:solidFill>
                          <a:latin typeface="Times New Roman"/>
                          <a:ea typeface="Times New Roman"/>
                          <a:cs typeface="Times New Roman"/>
                          <a:sym typeface="Times New Roman"/>
                        </a:rPr>
                        <a:t>2 </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1082</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1993</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1413</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c>
                  <a:txBody>
                    <a:bodyPr/>
                    <a:lstStyle/>
                    <a:p>
                      <a:pPr indent="0" lvl="0" marL="0" marR="0" rtl="0" algn="ctr">
                        <a:lnSpc>
                          <a:spcPct val="100000"/>
                        </a:lnSpc>
                        <a:spcBef>
                          <a:spcPts val="0"/>
                        </a:spcBef>
                        <a:spcAft>
                          <a:spcPts val="0"/>
                        </a:spcAft>
                        <a:buClr>
                          <a:srgbClr val="000000"/>
                        </a:buClr>
                        <a:buSzPts val="1800"/>
                        <a:buFont typeface="Times New Roman"/>
                        <a:buNone/>
                      </a:pPr>
                      <a:r>
                        <a:rPr b="0" i="0" lang="en-US" sz="1800" u="none">
                          <a:solidFill>
                            <a:srgbClr val="000000"/>
                          </a:solidFill>
                          <a:latin typeface="Times New Roman"/>
                          <a:ea typeface="Times New Roman"/>
                          <a:cs typeface="Times New Roman"/>
                          <a:sym typeface="Times New Roman"/>
                        </a:rPr>
                        <a:t>4488</a:t>
                      </a:r>
                      <a:endParaRPr/>
                    </a:p>
                  </a:txBody>
                  <a:tcPr marT="45700" marB="45700" marR="91450" marL="91450">
                    <a:lnL cap="flat" cmpd="sng" w="12700">
                      <a:solidFill>
                        <a:schemeClr val="accent2"/>
                      </a:solidFill>
                      <a:prstDash val="solid"/>
                      <a:round/>
                      <a:headEnd len="sm" w="sm" type="none"/>
                      <a:tailEnd len="sm" w="sm" type="none"/>
                    </a:lnL>
                    <a:lnR cap="flat" cmpd="sng" w="12700">
                      <a:solidFill>
                        <a:schemeClr val="accent2"/>
                      </a:solidFill>
                      <a:prstDash val="solid"/>
                      <a:round/>
                      <a:headEnd len="sm" w="sm" type="none"/>
                      <a:tailEnd len="sm" w="sm" type="none"/>
                    </a:lnR>
                    <a:lnT cap="flat" cmpd="sng" w="12700">
                      <a:solidFill>
                        <a:schemeClr val="accent2"/>
                      </a:solidFill>
                      <a:prstDash val="solid"/>
                      <a:round/>
                      <a:headEnd len="sm" w="sm" type="none"/>
                      <a:tailEnd len="sm" w="sm" type="none"/>
                    </a:lnT>
                    <a:lnB cap="flat" cmpd="sng" w="12700">
                      <a:solidFill>
                        <a:schemeClr val="accent2"/>
                      </a:solidFill>
                      <a:prstDash val="solid"/>
                      <a:round/>
                      <a:headEnd len="sm" w="sm" type="none"/>
                      <a:tailEnd len="sm" w="sm" type="none"/>
                    </a:lnB>
                    <a:solidFill>
                      <a:srgbClr val="E8E8EF"/>
                    </a:solidFill>
                  </a:tcPr>
                </a:tc>
              </a:tr>
            </a:tbl>
          </a:graphicData>
        </a:graphic>
      </p:graphicFrame>
      <p:cxnSp>
        <p:nvCxnSpPr>
          <p:cNvPr id="541" name="Google Shape;541;p54"/>
          <p:cNvCxnSpPr/>
          <p:nvPr/>
        </p:nvCxnSpPr>
        <p:spPr>
          <a:xfrm>
            <a:off x="4064000" y="3048000"/>
            <a:ext cx="1219200" cy="1500"/>
          </a:xfrm>
          <a:prstGeom prst="straightConnector1">
            <a:avLst/>
          </a:prstGeom>
          <a:noFill/>
          <a:ln cap="flat" cmpd="sng" w="9525">
            <a:solidFill>
              <a:schemeClr val="dk1"/>
            </a:solidFill>
            <a:prstDash val="solid"/>
            <a:miter lim="800000"/>
            <a:headEnd len="med" w="med" type="none"/>
            <a:tailEnd len="med" w="med" type="none"/>
          </a:ln>
        </p:spPr>
      </p:cxnSp>
      <p:cxnSp>
        <p:nvCxnSpPr>
          <p:cNvPr id="542" name="Google Shape;542;p54"/>
          <p:cNvCxnSpPr/>
          <p:nvPr/>
        </p:nvCxnSpPr>
        <p:spPr>
          <a:xfrm>
            <a:off x="5689600" y="3048000"/>
            <a:ext cx="1219200" cy="1500"/>
          </a:xfrm>
          <a:prstGeom prst="straightConnector1">
            <a:avLst/>
          </a:prstGeom>
          <a:noFill/>
          <a:ln cap="flat" cmpd="sng" w="9525">
            <a:solidFill>
              <a:schemeClr val="dk1"/>
            </a:solidFill>
            <a:prstDash val="solid"/>
            <a:miter lim="800000"/>
            <a:headEnd len="med" w="med" type="none"/>
            <a:tailEnd len="med" w="med" type="none"/>
          </a:ln>
        </p:spPr>
      </p:cxnSp>
      <p:sp>
        <p:nvSpPr>
          <p:cNvPr id="543" name="Google Shape;543;p54"/>
          <p:cNvSpPr txBox="1"/>
          <p:nvPr/>
        </p:nvSpPr>
        <p:spPr>
          <a:xfrm>
            <a:off x="4165600" y="2971800"/>
            <a:ext cx="1219200" cy="584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200"/>
              <a:buFont typeface="Times New Roman"/>
              <a:buNone/>
            </a:pPr>
            <a:r>
              <a:rPr b="1" i="0" lang="en-US" sz="3200" u="none">
                <a:solidFill>
                  <a:schemeClr val="dk1"/>
                </a:solidFill>
                <a:latin typeface="Times New Roman"/>
                <a:ea typeface="Times New Roman"/>
                <a:cs typeface="Times New Roman"/>
                <a:sym typeface="Times New Roman"/>
              </a:rPr>
              <a:t>n</a:t>
            </a:r>
            <a:endParaRPr/>
          </a:p>
        </p:txBody>
      </p:sp>
      <p:sp>
        <p:nvSpPr>
          <p:cNvPr id="544" name="Google Shape;544;p54"/>
          <p:cNvSpPr txBox="1"/>
          <p:nvPr/>
        </p:nvSpPr>
        <p:spPr>
          <a:xfrm>
            <a:off x="5994400" y="3048000"/>
            <a:ext cx="1930500" cy="5841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3200"/>
              <a:buFont typeface="Times New Roman"/>
              <a:buNone/>
            </a:pPr>
            <a:r>
              <a:rPr b="1" i="0" lang="en-US" sz="3200" u="none">
                <a:solidFill>
                  <a:schemeClr val="dk1"/>
                </a:solidFill>
                <a:latin typeface="Times New Roman"/>
                <a:ea typeface="Times New Roman"/>
                <a:cs typeface="Times New Roman"/>
                <a:sym typeface="Times New Roman"/>
              </a:rPr>
              <a:t>N</a:t>
            </a:r>
            <a:endParaRPr/>
          </a:p>
        </p:txBody>
      </p:sp>
      <p:pic>
        <p:nvPicPr>
          <p:cNvPr id="545" name="Google Shape;545;p54"/>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546" name="Google Shape;546;p54"/>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4"/>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55"/>
          <p:cNvSpPr txBox="1"/>
          <p:nvPr>
            <p:ph idx="1" type="body"/>
          </p:nvPr>
        </p:nvSpPr>
        <p:spPr>
          <a:xfrm>
            <a:off x="609600" y="528650"/>
            <a:ext cx="10972800" cy="45261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3200"/>
              <a:buFont typeface="Times New Roman"/>
              <a:buNone/>
            </a:pPr>
            <a:r>
              <a:rPr b="1" i="0" lang="en-US" sz="3200" u="none" cap="none" strike="noStrike">
                <a:solidFill>
                  <a:schemeClr val="dk1"/>
                </a:solidFill>
                <a:latin typeface="Times New Roman"/>
                <a:ea typeface="Times New Roman"/>
                <a:cs typeface="Times New Roman"/>
                <a:sym typeface="Times New Roman"/>
              </a:rPr>
              <a:t>SS</a:t>
            </a:r>
            <a:r>
              <a:rPr b="1" baseline="-25000" i="0" lang="en-US" sz="3200" u="none" cap="none" strike="noStrike">
                <a:solidFill>
                  <a:schemeClr val="dk1"/>
                </a:solidFill>
                <a:latin typeface="Times New Roman"/>
                <a:ea typeface="Times New Roman"/>
                <a:cs typeface="Times New Roman"/>
                <a:sym typeface="Times New Roman"/>
              </a:rPr>
              <a:t>total </a:t>
            </a:r>
            <a:r>
              <a:rPr b="1" i="0" lang="en-US" sz="3200" u="none" cap="none" strike="noStrike">
                <a:solidFill>
                  <a:schemeClr val="dk1"/>
                </a:solidFill>
                <a:latin typeface="Times New Roman"/>
                <a:ea typeface="Times New Roman"/>
                <a:cs typeface="Times New Roman"/>
                <a:sym typeface="Times New Roman"/>
              </a:rPr>
              <a:t>= 175.88</a:t>
            </a:r>
            <a:endParaRPr/>
          </a:p>
          <a:p>
            <a:pPr indent="-342900" lvl="0" marL="342900" marR="0" rtl="0" algn="l">
              <a:lnSpc>
                <a:spcPct val="100000"/>
              </a:lnSpc>
              <a:spcBef>
                <a:spcPts val="640"/>
              </a:spcBef>
              <a:spcAft>
                <a:spcPts val="0"/>
              </a:spcAft>
              <a:buClr>
                <a:schemeClr val="dk1"/>
              </a:buClr>
              <a:buSzPts val="3200"/>
              <a:buFont typeface="Arial"/>
              <a:buNone/>
            </a:pPr>
            <a:r>
              <a:t/>
            </a:r>
            <a:endParaRPr b="1" i="0" sz="3200" u="none" cap="none" strike="noStrike">
              <a:solidFill>
                <a:schemeClr val="dk1"/>
              </a:solidFill>
              <a:latin typeface="Times New Roman"/>
              <a:ea typeface="Times New Roman"/>
              <a:cs typeface="Times New Roman"/>
              <a:sym typeface="Times New Roman"/>
            </a:endParaRPr>
          </a:p>
          <a:p>
            <a:pPr indent="-342900" lvl="0" marL="342900" marR="0" rtl="0" algn="l">
              <a:lnSpc>
                <a:spcPct val="100000"/>
              </a:lnSpc>
              <a:spcBef>
                <a:spcPts val="640"/>
              </a:spcBef>
              <a:spcAft>
                <a:spcPts val="0"/>
              </a:spcAft>
              <a:buClr>
                <a:schemeClr val="dk1"/>
              </a:buClr>
              <a:buSzPts val="3200"/>
              <a:buFont typeface="Times New Roman"/>
              <a:buNone/>
            </a:pPr>
            <a:r>
              <a:rPr b="1" i="0" lang="en-US" sz="3200" u="none" cap="none" strike="noStrike">
                <a:solidFill>
                  <a:schemeClr val="dk1"/>
                </a:solidFill>
                <a:latin typeface="Times New Roman"/>
                <a:ea typeface="Times New Roman"/>
                <a:cs typeface="Times New Roman"/>
                <a:sym typeface="Times New Roman"/>
              </a:rPr>
              <a:t>SS</a:t>
            </a:r>
            <a:r>
              <a:rPr b="1" baseline="-25000" i="0" lang="en-US" sz="3200" u="none" cap="none" strike="noStrike">
                <a:solidFill>
                  <a:schemeClr val="dk1"/>
                </a:solidFill>
                <a:latin typeface="Times New Roman"/>
                <a:ea typeface="Times New Roman"/>
                <a:cs typeface="Times New Roman"/>
                <a:sym typeface="Times New Roman"/>
              </a:rPr>
              <a:t>between</a:t>
            </a:r>
            <a:r>
              <a:rPr b="1" i="0" lang="en-US" sz="3200" u="none" cap="none" strike="noStrike">
                <a:solidFill>
                  <a:schemeClr val="dk1"/>
                </a:solidFill>
                <a:latin typeface="Times New Roman"/>
                <a:ea typeface="Times New Roman"/>
                <a:cs typeface="Times New Roman"/>
                <a:sym typeface="Times New Roman"/>
              </a:rPr>
              <a:t> = 70.72</a:t>
            </a:r>
            <a:endParaRPr/>
          </a:p>
          <a:p>
            <a:pPr indent="-342900" lvl="0" marL="342900" marR="0" rtl="0" algn="l">
              <a:lnSpc>
                <a:spcPct val="100000"/>
              </a:lnSpc>
              <a:spcBef>
                <a:spcPts val="640"/>
              </a:spcBef>
              <a:spcAft>
                <a:spcPts val="0"/>
              </a:spcAft>
              <a:buClr>
                <a:schemeClr val="dk1"/>
              </a:buClr>
              <a:buSzPts val="3200"/>
              <a:buFont typeface="Arial"/>
              <a:buNone/>
            </a:pPr>
            <a:r>
              <a:t/>
            </a:r>
            <a:endParaRPr b="1" i="0" sz="3200" u="none" cap="none" strike="noStrike">
              <a:solidFill>
                <a:schemeClr val="dk1"/>
              </a:solidFill>
              <a:latin typeface="Times New Roman"/>
              <a:ea typeface="Times New Roman"/>
              <a:cs typeface="Times New Roman"/>
              <a:sym typeface="Times New Roman"/>
            </a:endParaRPr>
          </a:p>
          <a:p>
            <a:pPr indent="-342900" lvl="0" marL="342900" marR="0" rtl="0" algn="l">
              <a:lnSpc>
                <a:spcPct val="100000"/>
              </a:lnSpc>
              <a:spcBef>
                <a:spcPts val="640"/>
              </a:spcBef>
              <a:spcAft>
                <a:spcPts val="0"/>
              </a:spcAft>
              <a:buClr>
                <a:schemeClr val="dk1"/>
              </a:buClr>
              <a:buSzPts val="3200"/>
              <a:buFont typeface="Times New Roman"/>
              <a:buNone/>
            </a:pPr>
            <a:r>
              <a:rPr b="1" i="0" lang="en-US" sz="3200" u="none" cap="none" strike="noStrike">
                <a:solidFill>
                  <a:schemeClr val="dk1"/>
                </a:solidFill>
                <a:latin typeface="Times New Roman"/>
                <a:ea typeface="Times New Roman"/>
                <a:cs typeface="Times New Roman"/>
                <a:sym typeface="Times New Roman"/>
              </a:rPr>
              <a:t>SS</a:t>
            </a:r>
            <a:r>
              <a:rPr b="1" baseline="-25000" i="0" lang="en-US" sz="3200" u="none" cap="none" strike="noStrike">
                <a:solidFill>
                  <a:schemeClr val="dk1"/>
                </a:solidFill>
                <a:latin typeface="Times New Roman"/>
                <a:ea typeface="Times New Roman"/>
                <a:cs typeface="Times New Roman"/>
                <a:sym typeface="Times New Roman"/>
              </a:rPr>
              <a:t>within</a:t>
            </a:r>
            <a:r>
              <a:rPr b="1" i="0" lang="en-US" sz="3200" u="none" cap="none" strike="noStrike">
                <a:solidFill>
                  <a:schemeClr val="dk1"/>
                </a:solidFill>
                <a:latin typeface="Times New Roman"/>
                <a:ea typeface="Times New Roman"/>
                <a:cs typeface="Times New Roman"/>
                <a:sym typeface="Times New Roman"/>
              </a:rPr>
              <a:t> = SS</a:t>
            </a:r>
            <a:r>
              <a:rPr b="1" baseline="-25000" i="0" lang="en-US" sz="3200" u="none" cap="none" strike="noStrike">
                <a:solidFill>
                  <a:schemeClr val="dk1"/>
                </a:solidFill>
                <a:latin typeface="Times New Roman"/>
                <a:ea typeface="Times New Roman"/>
                <a:cs typeface="Times New Roman"/>
                <a:sym typeface="Times New Roman"/>
              </a:rPr>
              <a:t>total</a:t>
            </a:r>
            <a:r>
              <a:rPr b="1" i="0" lang="en-US" sz="3200" u="none" cap="none" strike="noStrike">
                <a:solidFill>
                  <a:schemeClr val="dk1"/>
                </a:solidFill>
                <a:latin typeface="Times New Roman"/>
                <a:ea typeface="Times New Roman"/>
                <a:cs typeface="Times New Roman"/>
                <a:sym typeface="Times New Roman"/>
              </a:rPr>
              <a:t> – SS</a:t>
            </a:r>
            <a:r>
              <a:rPr b="1" baseline="-25000" i="0" lang="en-US" sz="3200" u="none" cap="none" strike="noStrike">
                <a:solidFill>
                  <a:schemeClr val="dk1"/>
                </a:solidFill>
                <a:latin typeface="Times New Roman"/>
                <a:ea typeface="Times New Roman"/>
                <a:cs typeface="Times New Roman"/>
                <a:sym typeface="Times New Roman"/>
              </a:rPr>
              <a:t>between</a:t>
            </a:r>
            <a:endParaRPr/>
          </a:p>
          <a:p>
            <a:pPr indent="-342900" lvl="0" marL="342900" marR="0" rtl="0" algn="l">
              <a:lnSpc>
                <a:spcPct val="100000"/>
              </a:lnSpc>
              <a:spcBef>
                <a:spcPts val="640"/>
              </a:spcBef>
              <a:spcAft>
                <a:spcPts val="0"/>
              </a:spcAft>
              <a:buClr>
                <a:schemeClr val="dk1"/>
              </a:buClr>
              <a:buSzPts val="3200"/>
              <a:buFont typeface="Arial"/>
              <a:buNone/>
            </a:pPr>
            <a:r>
              <a:t/>
            </a:r>
            <a:endParaRPr b="1" baseline="-25000" i="0" sz="3200" u="none" cap="none" strike="noStrike">
              <a:solidFill>
                <a:schemeClr val="dk1"/>
              </a:solidFill>
              <a:latin typeface="Times New Roman"/>
              <a:ea typeface="Times New Roman"/>
              <a:cs typeface="Times New Roman"/>
              <a:sym typeface="Times New Roman"/>
            </a:endParaRPr>
          </a:p>
          <a:p>
            <a:pPr indent="-342900" lvl="0" marL="342900" marR="0" rtl="0" algn="l">
              <a:lnSpc>
                <a:spcPct val="100000"/>
              </a:lnSpc>
              <a:spcBef>
                <a:spcPts val="640"/>
              </a:spcBef>
              <a:spcAft>
                <a:spcPts val="0"/>
              </a:spcAft>
              <a:buClr>
                <a:schemeClr val="dk1"/>
              </a:buClr>
              <a:buSzPts val="3200"/>
              <a:buFont typeface="Times New Roman"/>
              <a:buNone/>
            </a:pPr>
            <a:r>
              <a:rPr b="0" i="0" lang="en-US" sz="3200" u="none" cap="none" strike="noStrike">
                <a:solidFill>
                  <a:schemeClr val="dk1"/>
                </a:solidFill>
                <a:latin typeface="Times New Roman"/>
                <a:ea typeface="Times New Roman"/>
                <a:cs typeface="Times New Roman"/>
                <a:sym typeface="Times New Roman"/>
              </a:rPr>
              <a:t>		   = 175.88 - 70.72 </a:t>
            </a:r>
            <a:endParaRPr/>
          </a:p>
          <a:p>
            <a:pPr indent="-342900" lvl="0" marL="342900" marR="0" rtl="0" algn="l">
              <a:lnSpc>
                <a:spcPct val="100000"/>
              </a:lnSpc>
              <a:spcBef>
                <a:spcPts val="640"/>
              </a:spcBef>
              <a:spcAft>
                <a:spcPts val="0"/>
              </a:spcAft>
              <a:buClr>
                <a:schemeClr val="dk1"/>
              </a:buClr>
              <a:buSzPts val="3200"/>
              <a:buFont typeface="Times New Roman"/>
              <a:buNone/>
            </a:pPr>
            <a:r>
              <a:rPr b="0" i="0" lang="en-US" sz="3200" u="none" cap="none" strike="noStrike">
                <a:solidFill>
                  <a:schemeClr val="dk1"/>
                </a:solidFill>
                <a:latin typeface="Times New Roman"/>
                <a:ea typeface="Times New Roman"/>
                <a:cs typeface="Times New Roman"/>
                <a:sym typeface="Times New Roman"/>
              </a:rPr>
              <a:t>		   = </a:t>
            </a:r>
            <a:r>
              <a:rPr b="1" i="0" lang="en-US" sz="3200" u="none" cap="none" strike="noStrike">
                <a:solidFill>
                  <a:schemeClr val="dk1"/>
                </a:solidFill>
                <a:latin typeface="Times New Roman"/>
                <a:ea typeface="Times New Roman"/>
                <a:cs typeface="Times New Roman"/>
                <a:sym typeface="Times New Roman"/>
              </a:rPr>
              <a:t>105.16</a:t>
            </a:r>
            <a:endParaRPr/>
          </a:p>
        </p:txBody>
      </p:sp>
      <p:sp>
        <p:nvSpPr>
          <p:cNvPr id="553" name="Google Shape;553;p55"/>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pic>
        <p:nvPicPr>
          <p:cNvPr id="554" name="Google Shape;554;p55"/>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555" name="Google Shape;555;p55"/>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5"/>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56"/>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graphicFrame>
        <p:nvGraphicFramePr>
          <p:cNvPr id="562" name="Google Shape;562;p56"/>
          <p:cNvGraphicFramePr/>
          <p:nvPr/>
        </p:nvGraphicFramePr>
        <p:xfrm>
          <a:off x="914400" y="1500200"/>
          <a:ext cx="3000000" cy="3000000"/>
        </p:xfrm>
        <a:graphic>
          <a:graphicData uri="http://schemas.openxmlformats.org/drawingml/2006/table">
            <a:tbl>
              <a:tblPr>
                <a:noFill/>
                <a:tableStyleId>{F4583494-A965-451C-AFDA-DA6AA0396D1F}</a:tableStyleId>
              </a:tblPr>
              <a:tblGrid>
                <a:gridCol w="1957900"/>
                <a:gridCol w="1318675"/>
                <a:gridCol w="1405475"/>
                <a:gridCol w="1405475"/>
                <a:gridCol w="1170500"/>
                <a:gridCol w="1449900"/>
                <a:gridCol w="1452025"/>
              </a:tblGrid>
              <a:tr h="685800">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Source</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SS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df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MS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p</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F </a:t>
                      </a:r>
                      <a:r>
                        <a:rPr b="1" baseline="-25000" i="0" lang="en-US" sz="2400" u="none">
                          <a:solidFill>
                            <a:srgbClr val="FF0000"/>
                          </a:solidFill>
                          <a:latin typeface="Times New Roman"/>
                          <a:ea typeface="Times New Roman"/>
                          <a:cs typeface="Times New Roman"/>
                          <a:sym typeface="Times New Roman"/>
                        </a:rPr>
                        <a:t>crit</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r>
              <a:tr h="68580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Between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70.72</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68580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Within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105.16</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68580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Total</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175.88</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bl>
          </a:graphicData>
        </a:graphic>
      </p:graphicFrame>
      <p:sp>
        <p:nvSpPr>
          <p:cNvPr id="563" name="Google Shape;563;p56"/>
          <p:cNvSpPr txBox="1"/>
          <p:nvPr/>
        </p:nvSpPr>
        <p:spPr>
          <a:xfrm>
            <a:off x="914400" y="638175"/>
            <a:ext cx="8026500" cy="462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After filling in the sum of squares, we have …</a:t>
            </a:r>
            <a:endParaRPr/>
          </a:p>
        </p:txBody>
      </p:sp>
      <p:pic>
        <p:nvPicPr>
          <p:cNvPr id="564" name="Google Shape;564;p56"/>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565" name="Google Shape;565;p56"/>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6"/>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57"/>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ctr">
              <a:lnSpc>
                <a:spcPct val="100000"/>
              </a:lnSpc>
              <a:spcBef>
                <a:spcPts val="0"/>
              </a:spcBef>
              <a:spcAft>
                <a:spcPts val="0"/>
              </a:spcAft>
              <a:buClr>
                <a:srgbClr val="800080"/>
              </a:buClr>
              <a:buSzPts val="4400"/>
              <a:buFont typeface="Bookman Old Style"/>
              <a:buNone/>
            </a:pPr>
            <a:r>
              <a:t/>
            </a:r>
            <a:endParaRPr/>
          </a:p>
        </p:txBody>
      </p:sp>
      <p:sp>
        <p:nvSpPr>
          <p:cNvPr id="572" name="Google Shape;572;p57"/>
          <p:cNvSpPr txBox="1"/>
          <p:nvPr>
            <p:ph idx="1" type="body"/>
          </p:nvPr>
        </p:nvSpPr>
        <p:spPr>
          <a:xfrm>
            <a:off x="609600" y="1600200"/>
            <a:ext cx="10972800" cy="45261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2800"/>
              <a:buFont typeface="Times New Roman"/>
              <a:buChar char="•"/>
            </a:pPr>
            <a:r>
              <a:rPr b="0" i="0" lang="en-US" sz="2800" u="none" cap="none" strike="noStrike">
                <a:solidFill>
                  <a:schemeClr val="dk1"/>
                </a:solidFill>
                <a:latin typeface="Times New Roman"/>
                <a:ea typeface="Times New Roman"/>
                <a:cs typeface="Times New Roman"/>
                <a:sym typeface="Times New Roman"/>
              </a:rPr>
              <a:t>The degrees of freedom, noted in are calculated as   N</a:t>
            </a:r>
            <a:r>
              <a:rPr b="0" baseline="-25000" i="0" lang="en-US" sz="2800" u="none" cap="none" strike="noStrike">
                <a:solidFill>
                  <a:schemeClr val="dk1"/>
                </a:solidFill>
                <a:latin typeface="Times New Roman"/>
                <a:ea typeface="Times New Roman"/>
                <a:cs typeface="Times New Roman"/>
                <a:sym typeface="Times New Roman"/>
              </a:rPr>
              <a:t>i </a:t>
            </a:r>
            <a:r>
              <a:rPr b="0" i="0" lang="en-US" sz="2800" u="none" cap="none" strike="noStrike">
                <a:solidFill>
                  <a:schemeClr val="dk1"/>
                </a:solidFill>
                <a:latin typeface="Times New Roman"/>
                <a:ea typeface="Times New Roman"/>
                <a:cs typeface="Times New Roman"/>
                <a:sym typeface="Times New Roman"/>
              </a:rPr>
              <a:t>-1 for the total(Ni is the total number of observations);</a:t>
            </a:r>
            <a:endParaRPr/>
          </a:p>
          <a:p>
            <a:pPr indent="-165100" lvl="0" marL="342900" marR="0" rtl="0" algn="l">
              <a:lnSpc>
                <a:spcPct val="100000"/>
              </a:lnSpc>
              <a:spcBef>
                <a:spcPts val="560"/>
              </a:spcBef>
              <a:spcAft>
                <a:spcPts val="0"/>
              </a:spcAft>
              <a:buClr>
                <a:schemeClr val="dk1"/>
              </a:buClr>
              <a:buSzPts val="2800"/>
              <a:buFont typeface="Arial"/>
              <a:buNone/>
            </a:pPr>
            <a:r>
              <a:t/>
            </a:r>
            <a:endParaRPr b="0" i="0" sz="2800" u="none" cap="none" strike="noStrike">
              <a:solidFill>
                <a:schemeClr val="dk1"/>
              </a:solidFill>
              <a:latin typeface="Times New Roman"/>
              <a:ea typeface="Times New Roman"/>
              <a:cs typeface="Times New Roman"/>
              <a:sym typeface="Times New Roman"/>
            </a:endParaRPr>
          </a:p>
          <a:p>
            <a:pPr indent="-342900" lvl="0" marL="342900" marR="0" rtl="0" algn="l">
              <a:lnSpc>
                <a:spcPct val="100000"/>
              </a:lnSpc>
              <a:spcBef>
                <a:spcPts val="560"/>
              </a:spcBef>
              <a:spcAft>
                <a:spcPts val="0"/>
              </a:spcAft>
              <a:buClr>
                <a:schemeClr val="dk1"/>
              </a:buClr>
              <a:buSzPts val="2800"/>
              <a:buFont typeface="Times New Roman"/>
              <a:buChar char="•"/>
            </a:pPr>
            <a:r>
              <a:rPr b="0" i="0" lang="en-US" sz="2800" u="none" cap="none" strike="noStrike">
                <a:solidFill>
                  <a:schemeClr val="dk1"/>
                </a:solidFill>
                <a:latin typeface="Times New Roman"/>
                <a:ea typeface="Times New Roman"/>
                <a:cs typeface="Times New Roman"/>
                <a:sym typeface="Times New Roman"/>
              </a:rPr>
              <a:t> number of groups minus one for the between groups;</a:t>
            </a:r>
            <a:endParaRPr/>
          </a:p>
          <a:p>
            <a:pPr indent="-165100" lvl="0" marL="342900" marR="0" rtl="0" algn="l">
              <a:lnSpc>
                <a:spcPct val="100000"/>
              </a:lnSpc>
              <a:spcBef>
                <a:spcPts val="560"/>
              </a:spcBef>
              <a:spcAft>
                <a:spcPts val="0"/>
              </a:spcAft>
              <a:buClr>
                <a:schemeClr val="dk1"/>
              </a:buClr>
              <a:buSzPts val="2800"/>
              <a:buFont typeface="Arial"/>
              <a:buNone/>
            </a:pPr>
            <a:r>
              <a:t/>
            </a:r>
            <a:endParaRPr b="0" i="0" sz="2800" u="none" cap="none" strike="noStrike">
              <a:solidFill>
                <a:schemeClr val="dk1"/>
              </a:solidFill>
              <a:latin typeface="Times New Roman"/>
              <a:ea typeface="Times New Roman"/>
              <a:cs typeface="Times New Roman"/>
              <a:sym typeface="Times New Roman"/>
            </a:endParaRPr>
          </a:p>
          <a:p>
            <a:pPr indent="-342900" lvl="0" marL="342900" marR="0" rtl="0" algn="l">
              <a:lnSpc>
                <a:spcPct val="100000"/>
              </a:lnSpc>
              <a:spcBef>
                <a:spcPts val="560"/>
              </a:spcBef>
              <a:spcAft>
                <a:spcPts val="0"/>
              </a:spcAft>
              <a:buClr>
                <a:schemeClr val="dk1"/>
              </a:buClr>
              <a:buSzPts val="2800"/>
              <a:buFont typeface="Times New Roman"/>
              <a:buChar char="•"/>
            </a:pPr>
            <a:r>
              <a:rPr b="0" i="0" lang="en-US" sz="2800" u="none" cap="none" strike="noStrike">
                <a:solidFill>
                  <a:schemeClr val="dk1"/>
                </a:solidFill>
                <a:latin typeface="Times New Roman"/>
                <a:ea typeface="Times New Roman"/>
                <a:cs typeface="Times New Roman"/>
                <a:sym typeface="Times New Roman"/>
              </a:rPr>
              <a:t> And for the within error, subtract d.f. for groups from the total degrees of freedom.</a:t>
            </a:r>
            <a:endParaRPr/>
          </a:p>
        </p:txBody>
      </p:sp>
      <p:pic>
        <p:nvPicPr>
          <p:cNvPr id="573" name="Google Shape;573;p57"/>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574" name="Google Shape;574;p57"/>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7"/>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7"/>
          <p:cNvSpPr txBox="1"/>
          <p:nvPr/>
        </p:nvSpPr>
        <p:spPr>
          <a:xfrm>
            <a:off x="785800" y="274625"/>
            <a:ext cx="69150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900">
                <a:solidFill>
                  <a:srgbClr val="00A1FF"/>
                </a:solidFill>
                <a:latin typeface="Lato Black"/>
                <a:ea typeface="Lato Black"/>
                <a:cs typeface="Lato Black"/>
                <a:sym typeface="Lato Black"/>
              </a:rPr>
              <a:t>Degrees fo Freedom</a:t>
            </a:r>
            <a:endParaRPr>
              <a:solidFill>
                <a:schemeClr val="dk1"/>
              </a:solidFill>
            </a:endParaRPr>
          </a:p>
        </p:txBody>
      </p:sp>
      <p:cxnSp>
        <p:nvCxnSpPr>
          <p:cNvPr id="577" name="Google Shape;577;p57"/>
          <p:cNvCxnSpPr/>
          <p:nvPr/>
        </p:nvCxnSpPr>
        <p:spPr>
          <a:xfrm flipH="1" rot="10800000">
            <a:off x="871550" y="971475"/>
            <a:ext cx="4557600" cy="231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ph idx="4294967295" type="title"/>
          </p:nvPr>
        </p:nvSpPr>
        <p:spPr>
          <a:xfrm>
            <a:off x="668000" y="469150"/>
            <a:ext cx="10974300" cy="505200"/>
          </a:xfrm>
          <a:prstGeom prst="rect">
            <a:avLst/>
          </a:prstGeom>
          <a:noFill/>
          <a:ln>
            <a:noFill/>
          </a:ln>
        </p:spPr>
        <p:txBody>
          <a:bodyPr anchorCtr="0" anchor="t" bIns="0" lIns="0" spcFirstLastPara="1" rIns="0" wrap="square" tIns="12700">
            <a:noAutofit/>
          </a:bodyPr>
          <a:lstStyle/>
          <a:p>
            <a:pPr indent="0" lvl="0" marL="12700" rtl="0" algn="l">
              <a:lnSpc>
                <a:spcPct val="100000"/>
              </a:lnSpc>
              <a:spcBef>
                <a:spcPts val="0"/>
              </a:spcBef>
              <a:spcAft>
                <a:spcPts val="0"/>
              </a:spcAft>
              <a:buNone/>
            </a:pPr>
            <a:r>
              <a:rPr lang="en-US" sz="4200">
                <a:solidFill>
                  <a:srgbClr val="00A1FF"/>
                </a:solidFill>
                <a:latin typeface="Lato Black"/>
                <a:ea typeface="Lato Black"/>
                <a:cs typeface="Lato Black"/>
                <a:sym typeface="Lato Black"/>
              </a:rPr>
              <a:t>INFERENTIAL STATISTICS</a:t>
            </a:r>
            <a:endParaRPr b="0" sz="4200">
              <a:solidFill>
                <a:srgbClr val="00A1FF"/>
              </a:solidFill>
              <a:latin typeface="Lato Black"/>
              <a:ea typeface="Lato Black"/>
              <a:cs typeface="Lato Black"/>
              <a:sym typeface="Lato Black"/>
            </a:endParaRPr>
          </a:p>
        </p:txBody>
      </p:sp>
      <p:pic>
        <p:nvPicPr>
          <p:cNvPr id="148" name="Google Shape;148;p22"/>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149" name="Google Shape;149;p22"/>
          <p:cNvCxnSpPr/>
          <p:nvPr/>
        </p:nvCxnSpPr>
        <p:spPr>
          <a:xfrm>
            <a:off x="661176" y="1270222"/>
            <a:ext cx="6308100" cy="0"/>
          </a:xfrm>
          <a:prstGeom prst="straightConnector1">
            <a:avLst/>
          </a:prstGeom>
          <a:noFill/>
          <a:ln cap="flat" cmpd="sng" w="76200">
            <a:solidFill>
              <a:schemeClr val="dk2"/>
            </a:solidFill>
            <a:prstDash val="solid"/>
            <a:round/>
            <a:headEnd len="med" w="med" type="none"/>
            <a:tailEnd len="med" w="med" type="none"/>
          </a:ln>
        </p:spPr>
      </p:cxnSp>
      <p:sp>
        <p:nvSpPr>
          <p:cNvPr id="150" name="Google Shape;150;p22"/>
          <p:cNvSpPr/>
          <p:nvPr/>
        </p:nvSpPr>
        <p:spPr>
          <a:xfrm rot="-2573517">
            <a:off x="10909766" y="-338566"/>
            <a:ext cx="1793517" cy="170498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2"/>
          <p:cNvSpPr/>
          <p:nvPr/>
        </p:nvSpPr>
        <p:spPr>
          <a:xfrm flipH="1">
            <a:off x="11208850" y="1502615"/>
            <a:ext cx="350700" cy="350700"/>
          </a:xfrm>
          <a:prstGeom prst="ellipse">
            <a:avLst/>
          </a:prstGeom>
          <a:solidFill>
            <a:srgbClr val="00FFD0">
              <a:alpha val="5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2"/>
          <p:cNvSpPr/>
          <p:nvPr/>
        </p:nvSpPr>
        <p:spPr>
          <a:xfrm flipH="1">
            <a:off x="10870900" y="96724"/>
            <a:ext cx="505200" cy="505200"/>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2"/>
          <p:cNvSpPr txBox="1"/>
          <p:nvPr/>
        </p:nvSpPr>
        <p:spPr>
          <a:xfrm>
            <a:off x="668000" y="1748725"/>
            <a:ext cx="8673000" cy="341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chemeClr val="dk1"/>
                </a:solidFill>
                <a:latin typeface="Calibri"/>
                <a:ea typeface="Calibri"/>
                <a:cs typeface="Calibri"/>
                <a:sym typeface="Calibri"/>
              </a:rPr>
              <a:t>The methods used to determine something about a population on the basis of a sample</a:t>
            </a:r>
            <a:endParaRPr sz="2400">
              <a:solidFill>
                <a:schemeClr val="dk1"/>
              </a:solidFill>
              <a:latin typeface="Calibri"/>
              <a:ea typeface="Calibri"/>
              <a:cs typeface="Calibri"/>
              <a:sym typeface="Calibri"/>
            </a:endParaRPr>
          </a:p>
          <a:p>
            <a:pPr indent="0" lvl="0" marL="0" rtl="0" algn="l">
              <a:spcBef>
                <a:spcPts val="0"/>
              </a:spcBef>
              <a:spcAft>
                <a:spcPts val="0"/>
              </a:spcAft>
              <a:buNone/>
            </a:pPr>
            <a:r>
              <a:t/>
            </a:r>
            <a:endParaRPr sz="2400">
              <a:solidFill>
                <a:schemeClr val="dk1"/>
              </a:solidFill>
              <a:latin typeface="Calibri"/>
              <a:ea typeface="Calibri"/>
              <a:cs typeface="Calibri"/>
              <a:sym typeface="Calibri"/>
            </a:endParaRPr>
          </a:p>
          <a:p>
            <a:pPr indent="0" lvl="0" marL="0" rtl="0" algn="l">
              <a:spcBef>
                <a:spcPts val="0"/>
              </a:spcBef>
              <a:spcAft>
                <a:spcPts val="0"/>
              </a:spcAft>
              <a:buNone/>
            </a:pPr>
            <a:r>
              <a:rPr lang="en-US" sz="2400">
                <a:solidFill>
                  <a:schemeClr val="dk1"/>
                </a:solidFill>
                <a:latin typeface="Calibri"/>
                <a:ea typeface="Calibri"/>
                <a:cs typeface="Calibri"/>
                <a:sym typeface="Calibri"/>
              </a:rPr>
              <a:t>Objective: use sample data to obtain results  about the whole population</a:t>
            </a:r>
            <a:endParaRPr sz="2400">
              <a:solidFill>
                <a:schemeClr val="dk1"/>
              </a:solidFill>
              <a:latin typeface="Calibri"/>
              <a:ea typeface="Calibri"/>
              <a:cs typeface="Calibri"/>
              <a:sym typeface="Calibri"/>
            </a:endParaRPr>
          </a:p>
          <a:p>
            <a:pPr indent="0" lvl="0" marL="0" rtl="0" algn="l">
              <a:spcBef>
                <a:spcPts val="0"/>
              </a:spcBef>
              <a:spcAft>
                <a:spcPts val="0"/>
              </a:spcAft>
              <a:buNone/>
            </a:pPr>
            <a:r>
              <a:t/>
            </a:r>
            <a:endParaRPr sz="2400">
              <a:solidFill>
                <a:schemeClr val="dk1"/>
              </a:solidFill>
              <a:latin typeface="Calibri"/>
              <a:ea typeface="Calibri"/>
              <a:cs typeface="Calibri"/>
              <a:sym typeface="Calibri"/>
            </a:endParaRPr>
          </a:p>
          <a:p>
            <a:pPr indent="0" lvl="0" marL="0" rtl="0" algn="l">
              <a:spcBef>
                <a:spcPts val="0"/>
              </a:spcBef>
              <a:spcAft>
                <a:spcPts val="0"/>
              </a:spcAft>
              <a:buNone/>
            </a:pPr>
            <a:r>
              <a:rPr lang="en-US" sz="2400">
                <a:solidFill>
                  <a:schemeClr val="dk1"/>
                </a:solidFill>
                <a:latin typeface="Calibri"/>
                <a:ea typeface="Calibri"/>
                <a:cs typeface="Calibri"/>
                <a:sym typeface="Calibri"/>
              </a:rPr>
              <a:t>Sample statistics used to estimate population parameters.</a:t>
            </a:r>
            <a:endParaRPr sz="2400">
              <a:solidFill>
                <a:schemeClr val="dk1"/>
              </a:solidFill>
              <a:latin typeface="Calibri"/>
              <a:ea typeface="Calibri"/>
              <a:cs typeface="Calibri"/>
              <a:sym typeface="Calibri"/>
            </a:endParaRPr>
          </a:p>
          <a:p>
            <a:pPr indent="0" lvl="0" marL="0" rtl="0" algn="l">
              <a:spcBef>
                <a:spcPts val="0"/>
              </a:spcBef>
              <a:spcAft>
                <a:spcPts val="0"/>
              </a:spcAft>
              <a:buNone/>
            </a:pPr>
            <a:r>
              <a:t/>
            </a:r>
            <a:endParaRPr sz="2400">
              <a:solidFill>
                <a:schemeClr val="dk1"/>
              </a:solidFill>
              <a:latin typeface="Calibri"/>
              <a:ea typeface="Calibri"/>
              <a:cs typeface="Calibri"/>
              <a:sym typeface="Calibri"/>
            </a:endParaRPr>
          </a:p>
          <a:p>
            <a:pPr indent="0" lvl="0" marL="0" rtl="0" algn="l">
              <a:spcBef>
                <a:spcPts val="0"/>
              </a:spcBef>
              <a:spcAft>
                <a:spcPts val="0"/>
              </a:spcAft>
              <a:buNone/>
            </a:pPr>
            <a:r>
              <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47"/>
                                        </p:tgtEl>
                                        <p:attrNameLst>
                                          <p:attrName>style.visibility</p:attrName>
                                        </p:attrNameLst>
                                      </p:cBhvr>
                                      <p:to>
                                        <p:strVal val="visible"/>
                                      </p:to>
                                    </p:set>
                                    <p:anim calcmode="lin" valueType="num">
                                      <p:cBhvr additive="base">
                                        <p:cTn dur="1000"/>
                                        <p:tgtEl>
                                          <p:spTgt spid="14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49"/>
                                        </p:tgtEl>
                                        <p:attrNameLst>
                                          <p:attrName>style.visibility</p:attrName>
                                        </p:attrNameLst>
                                      </p:cBhvr>
                                      <p:to>
                                        <p:strVal val="visible"/>
                                      </p:to>
                                    </p:set>
                                    <p:anim calcmode="lin" valueType="num">
                                      <p:cBhvr additive="base">
                                        <p:cTn dur="1000"/>
                                        <p:tgtEl>
                                          <p:spTgt spid="14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xEl>
                                              <p:pRg end="0" st="0"/>
                                            </p:txEl>
                                          </p:spTgt>
                                        </p:tgtEl>
                                        <p:attrNameLst>
                                          <p:attrName>style.visibility</p:attrName>
                                        </p:attrNameLst>
                                      </p:cBhvr>
                                      <p:to>
                                        <p:strVal val="visible"/>
                                      </p:to>
                                    </p:set>
                                    <p:animEffect filter="fade" transition="in">
                                      <p:cBhvr>
                                        <p:cTn dur="1000"/>
                                        <p:tgtEl>
                                          <p:spTgt spid="15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xEl>
                                              <p:pRg end="1" st="1"/>
                                            </p:txEl>
                                          </p:spTgt>
                                        </p:tgtEl>
                                        <p:attrNameLst>
                                          <p:attrName>style.visibility</p:attrName>
                                        </p:attrNameLst>
                                      </p:cBhvr>
                                      <p:to>
                                        <p:strVal val="visible"/>
                                      </p:to>
                                    </p:set>
                                    <p:animEffect filter="fade" transition="in">
                                      <p:cBhvr>
                                        <p:cTn dur="1000"/>
                                        <p:tgtEl>
                                          <p:spTgt spid="15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xEl>
                                              <p:pRg end="2" st="2"/>
                                            </p:txEl>
                                          </p:spTgt>
                                        </p:tgtEl>
                                        <p:attrNameLst>
                                          <p:attrName>style.visibility</p:attrName>
                                        </p:attrNameLst>
                                      </p:cBhvr>
                                      <p:to>
                                        <p:strVal val="visible"/>
                                      </p:to>
                                    </p:set>
                                    <p:animEffect filter="fade" transition="in">
                                      <p:cBhvr>
                                        <p:cTn dur="1000"/>
                                        <p:tgtEl>
                                          <p:spTgt spid="15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xEl>
                                              <p:pRg end="3" st="3"/>
                                            </p:txEl>
                                          </p:spTgt>
                                        </p:tgtEl>
                                        <p:attrNameLst>
                                          <p:attrName>style.visibility</p:attrName>
                                        </p:attrNameLst>
                                      </p:cBhvr>
                                      <p:to>
                                        <p:strVal val="visible"/>
                                      </p:to>
                                    </p:set>
                                    <p:animEffect filter="fade" transition="in">
                                      <p:cBhvr>
                                        <p:cTn dur="1000"/>
                                        <p:tgtEl>
                                          <p:spTgt spid="15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xEl>
                                              <p:pRg end="4" st="4"/>
                                            </p:txEl>
                                          </p:spTgt>
                                        </p:tgtEl>
                                        <p:attrNameLst>
                                          <p:attrName>style.visibility</p:attrName>
                                        </p:attrNameLst>
                                      </p:cBhvr>
                                      <p:to>
                                        <p:strVal val="visible"/>
                                      </p:to>
                                    </p:set>
                                    <p:animEffect filter="fade" transition="in">
                                      <p:cBhvr>
                                        <p:cTn dur="1000"/>
                                        <p:tgtEl>
                                          <p:spTgt spid="15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xEl>
                                              <p:pRg end="5" st="5"/>
                                            </p:txEl>
                                          </p:spTgt>
                                        </p:tgtEl>
                                        <p:attrNameLst>
                                          <p:attrName>style.visibility</p:attrName>
                                        </p:attrNameLst>
                                      </p:cBhvr>
                                      <p:to>
                                        <p:strVal val="visible"/>
                                      </p:to>
                                    </p:set>
                                    <p:animEffect filter="fade" transition="in">
                                      <p:cBhvr>
                                        <p:cTn dur="1000"/>
                                        <p:tgtEl>
                                          <p:spTgt spid="15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xEl>
                                              <p:pRg end="6" st="6"/>
                                            </p:txEl>
                                          </p:spTgt>
                                        </p:tgtEl>
                                        <p:attrNameLst>
                                          <p:attrName>style.visibility</p:attrName>
                                        </p:attrNameLst>
                                      </p:cBhvr>
                                      <p:to>
                                        <p:strVal val="visible"/>
                                      </p:to>
                                    </p:set>
                                    <p:animEffect filter="fade" transition="in">
                                      <p:cBhvr>
                                        <p:cTn dur="1000"/>
                                        <p:tgtEl>
                                          <p:spTgt spid="153">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58"/>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sp>
        <p:nvSpPr>
          <p:cNvPr id="583" name="Google Shape;583;p58"/>
          <p:cNvSpPr txBox="1"/>
          <p:nvPr/>
        </p:nvSpPr>
        <p:spPr>
          <a:xfrm>
            <a:off x="508000" y="992187"/>
            <a:ext cx="11175900" cy="4524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So ,</a:t>
            </a:r>
            <a:endParaRPr/>
          </a:p>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Total degrees of freedom = total number of observations - 1</a:t>
            </a:r>
            <a:endParaRPr/>
          </a:p>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		                 = 36-1</a:t>
            </a:r>
            <a:endParaRPr/>
          </a:p>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		                 = </a:t>
            </a:r>
            <a:r>
              <a:rPr b="1" i="0" lang="en-US" sz="2400" u="none">
                <a:solidFill>
                  <a:schemeClr val="dk1"/>
                </a:solidFill>
                <a:latin typeface="Times New Roman"/>
                <a:ea typeface="Times New Roman"/>
                <a:cs typeface="Times New Roman"/>
                <a:sym typeface="Times New Roman"/>
              </a:rPr>
              <a:t>35</a:t>
            </a:r>
            <a:endParaRPr/>
          </a:p>
          <a:p>
            <a:pPr indent="0" lvl="0" marL="0" marR="0" rtl="0" algn="l">
              <a:lnSpc>
                <a:spcPct val="100000"/>
              </a:lnSpc>
              <a:spcBef>
                <a:spcPts val="0"/>
              </a:spcBef>
              <a:spcAft>
                <a:spcPts val="0"/>
              </a:spcAft>
              <a:buClr>
                <a:schemeClr val="dk1"/>
              </a:buClr>
              <a:buSzPts val="2400"/>
              <a:buFont typeface="Arial"/>
              <a:buNone/>
            </a:pPr>
            <a:r>
              <a:t/>
            </a:r>
            <a:endParaRPr b="0" i="0" sz="2400" u="non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Degrees of freedom between groups = Total number of groups – 1</a:t>
            </a:r>
            <a:endParaRPr/>
          </a:p>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			                       = 3-1</a:t>
            </a:r>
            <a:endParaRPr/>
          </a:p>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				           = </a:t>
            </a:r>
            <a:r>
              <a:rPr b="1" i="0" lang="en-US" sz="2400" u="none">
                <a:solidFill>
                  <a:schemeClr val="dk1"/>
                </a:solidFill>
                <a:latin typeface="Times New Roman"/>
                <a:ea typeface="Times New Roman"/>
                <a:cs typeface="Times New Roman"/>
                <a:sym typeface="Times New Roman"/>
              </a:rPr>
              <a:t>2</a:t>
            </a:r>
            <a:endParaRPr/>
          </a:p>
          <a:p>
            <a:pPr indent="0" lvl="0" marL="0" marR="0" rtl="0" algn="l">
              <a:lnSpc>
                <a:spcPct val="100000"/>
              </a:lnSpc>
              <a:spcBef>
                <a:spcPts val="0"/>
              </a:spcBef>
              <a:spcAft>
                <a:spcPts val="0"/>
              </a:spcAft>
              <a:buClr>
                <a:schemeClr val="dk1"/>
              </a:buClr>
              <a:buSzPts val="2400"/>
              <a:buFont typeface="Arial"/>
              <a:buNone/>
            </a:pPr>
            <a:r>
              <a:t/>
            </a:r>
            <a:endParaRPr b="0" i="0" sz="2400" u="non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Degrees freedom within groups = Total d.f – Between group d.f</a:t>
            </a:r>
            <a:endParaRPr/>
          </a:p>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				   = 35-2</a:t>
            </a:r>
            <a:endParaRPr/>
          </a:p>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				   = </a:t>
            </a:r>
            <a:r>
              <a:rPr b="1" i="0" lang="en-US" sz="2400" u="none">
                <a:solidFill>
                  <a:schemeClr val="dk1"/>
                </a:solidFill>
                <a:latin typeface="Times New Roman"/>
                <a:ea typeface="Times New Roman"/>
                <a:cs typeface="Times New Roman"/>
                <a:sym typeface="Times New Roman"/>
              </a:rPr>
              <a:t>33</a:t>
            </a:r>
            <a:r>
              <a:rPr b="0" i="0" lang="en-US" sz="2400" u="none">
                <a:solidFill>
                  <a:schemeClr val="dk1"/>
                </a:solidFill>
                <a:latin typeface="Times New Roman"/>
                <a:ea typeface="Times New Roman"/>
                <a:cs typeface="Times New Roman"/>
                <a:sym typeface="Times New Roman"/>
              </a:rPr>
              <a:t>	</a:t>
            </a:r>
            <a:endParaRPr/>
          </a:p>
        </p:txBody>
      </p:sp>
      <p:pic>
        <p:nvPicPr>
          <p:cNvPr id="584" name="Google Shape;584;p58"/>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585" name="Google Shape;585;p58"/>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8"/>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59"/>
          <p:cNvSpPr txBox="1"/>
          <p:nvPr>
            <p:ph idx="1" type="body"/>
          </p:nvPr>
        </p:nvSpPr>
        <p:spPr>
          <a:xfrm>
            <a:off x="609600" y="1600200"/>
            <a:ext cx="10972800" cy="6096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2800"/>
              <a:buFont typeface="Times New Roman"/>
              <a:buChar char="•"/>
            </a:pPr>
            <a:r>
              <a:rPr b="0" i="0" lang="en-US" sz="2800" u="none" cap="none" strike="noStrike">
                <a:solidFill>
                  <a:schemeClr val="dk1"/>
                </a:solidFill>
                <a:latin typeface="Times New Roman"/>
                <a:ea typeface="Times New Roman"/>
                <a:cs typeface="Times New Roman"/>
                <a:sym typeface="Times New Roman"/>
              </a:rPr>
              <a:t>Filling in the degrees of freedom gives this …</a:t>
            </a:r>
            <a:endParaRPr/>
          </a:p>
        </p:txBody>
      </p:sp>
      <p:graphicFrame>
        <p:nvGraphicFramePr>
          <p:cNvPr id="592" name="Google Shape;592;p59"/>
          <p:cNvGraphicFramePr/>
          <p:nvPr/>
        </p:nvGraphicFramePr>
        <p:xfrm>
          <a:off x="914400" y="2514600"/>
          <a:ext cx="3000000" cy="3000000"/>
        </p:xfrm>
        <a:graphic>
          <a:graphicData uri="http://schemas.openxmlformats.org/drawingml/2006/table">
            <a:tbl>
              <a:tblPr>
                <a:noFill/>
                <a:tableStyleId>{F4583494-A965-451C-AFDA-DA6AA0396D1F}</a:tableStyleId>
              </a:tblPr>
              <a:tblGrid>
                <a:gridCol w="1957900"/>
                <a:gridCol w="1318675"/>
                <a:gridCol w="1405475"/>
                <a:gridCol w="1405475"/>
                <a:gridCol w="1170500"/>
                <a:gridCol w="1449900"/>
                <a:gridCol w="1452025"/>
              </a:tblGrid>
              <a:tr h="685800">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Source</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SS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df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MS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p</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F </a:t>
                      </a:r>
                      <a:r>
                        <a:rPr b="1" baseline="-25000" i="0" lang="en-US" sz="2400" u="none">
                          <a:solidFill>
                            <a:srgbClr val="FF0000"/>
                          </a:solidFill>
                          <a:latin typeface="Times New Roman"/>
                          <a:ea typeface="Times New Roman"/>
                          <a:cs typeface="Times New Roman"/>
                          <a:sym typeface="Times New Roman"/>
                        </a:rPr>
                        <a:t>crit</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r>
              <a:tr h="68580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Between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70.72</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2</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68580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Within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105.16</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33</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68580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Total</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175.88</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35</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bl>
          </a:graphicData>
        </a:graphic>
      </p:graphicFrame>
      <p:pic>
        <p:nvPicPr>
          <p:cNvPr id="593" name="Google Shape;593;p59"/>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594" name="Google Shape;594;p59"/>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9"/>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60"/>
          <p:cNvSpPr/>
          <p:nvPr/>
        </p:nvSpPr>
        <p:spPr>
          <a:xfrm>
            <a:off x="4470400" y="2743200"/>
            <a:ext cx="3555900" cy="990600"/>
          </a:xfrm>
          <a:prstGeom prst="roundRect">
            <a:avLst>
              <a:gd fmla="val 16667" name="adj"/>
            </a:avLst>
          </a:prstGeom>
          <a:solidFill>
            <a:schemeClr val="accent1"/>
          </a:solidFill>
          <a:ln cap="flat" cmpd="sng" w="25400">
            <a:solidFill>
              <a:srgbClr val="89A4A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Arial"/>
              <a:ea typeface="Arial"/>
              <a:cs typeface="Arial"/>
              <a:sym typeface="Arial"/>
            </a:endParaRPr>
          </a:p>
        </p:txBody>
      </p:sp>
      <p:sp>
        <p:nvSpPr>
          <p:cNvPr id="601" name="Google Shape;601;p60"/>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900">
                <a:solidFill>
                  <a:srgbClr val="00A1FF"/>
                </a:solidFill>
                <a:latin typeface="Lato Black"/>
                <a:ea typeface="Lato Black"/>
                <a:cs typeface="Lato Black"/>
                <a:sym typeface="Lato Black"/>
              </a:rPr>
              <a:t>   Mean Square MS Variance</a:t>
            </a:r>
            <a:endParaRPr/>
          </a:p>
        </p:txBody>
      </p:sp>
      <p:sp>
        <p:nvSpPr>
          <p:cNvPr id="602" name="Google Shape;602;p60"/>
          <p:cNvSpPr txBox="1"/>
          <p:nvPr>
            <p:ph idx="1" type="body"/>
          </p:nvPr>
        </p:nvSpPr>
        <p:spPr>
          <a:xfrm>
            <a:off x="609600" y="1600200"/>
            <a:ext cx="10972800" cy="25908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2000"/>
              <a:buFont typeface="Times New Roman"/>
              <a:buChar char="•"/>
            </a:pPr>
            <a:r>
              <a:rPr b="1" i="0" lang="en-US" sz="2000" u="none" cap="none" strike="noStrike">
                <a:solidFill>
                  <a:schemeClr val="dk1"/>
                </a:solidFill>
                <a:latin typeface="Times New Roman"/>
                <a:ea typeface="Times New Roman"/>
                <a:cs typeface="Times New Roman"/>
                <a:sym typeface="Times New Roman"/>
              </a:rPr>
              <a:t>Why variance estimates are called Mean Squares?</a:t>
            </a:r>
            <a:endParaRPr/>
          </a:p>
          <a:p>
            <a:pPr indent="-342900" lvl="0" marL="342900" marR="0" rtl="0" algn="l">
              <a:lnSpc>
                <a:spcPct val="100000"/>
              </a:lnSpc>
              <a:spcBef>
                <a:spcPts val="400"/>
              </a:spcBef>
              <a:spcAft>
                <a:spcPts val="0"/>
              </a:spcAft>
              <a:buClr>
                <a:schemeClr val="dk1"/>
              </a:buClr>
              <a:buSzPts val="2000"/>
              <a:buFont typeface="Times New Roman"/>
              <a:buNone/>
            </a:pPr>
            <a:r>
              <a:rPr b="1" i="0" lang="en-US" sz="2000" u="none" cap="none" strike="noStrike">
                <a:solidFill>
                  <a:schemeClr val="dk1"/>
                </a:solidFill>
                <a:latin typeface="Times New Roman"/>
                <a:ea typeface="Times New Roman"/>
                <a:cs typeface="Times New Roman"/>
                <a:sym typeface="Times New Roman"/>
              </a:rPr>
              <a:t>	 </a:t>
            </a:r>
            <a:r>
              <a:rPr b="0" i="0" lang="en-US" sz="2000" u="none" cap="none" strike="noStrike">
                <a:solidFill>
                  <a:schemeClr val="dk1"/>
                </a:solidFill>
                <a:latin typeface="Times New Roman"/>
                <a:ea typeface="Times New Roman"/>
                <a:cs typeface="Times New Roman"/>
                <a:sym typeface="Times New Roman"/>
              </a:rPr>
              <a:t>A population variance is equal to the sum of the squared deviations about the mean divided by N.</a:t>
            </a:r>
            <a:endParaRPr/>
          </a:p>
          <a:p>
            <a:pPr indent="-342900" lvl="0" marL="342900" marR="0" rtl="0" algn="l">
              <a:lnSpc>
                <a:spcPct val="100000"/>
              </a:lnSpc>
              <a:spcBef>
                <a:spcPts val="400"/>
              </a:spcBef>
              <a:spcAft>
                <a:spcPts val="0"/>
              </a:spcAft>
              <a:buClr>
                <a:schemeClr val="dk1"/>
              </a:buClr>
              <a:buSzPts val="2000"/>
              <a:buFont typeface="Arial"/>
              <a:buNone/>
            </a:pPr>
            <a:r>
              <a:t/>
            </a:r>
            <a:endParaRPr b="0" i="0" sz="2000" u="none" cap="none" strike="noStrike">
              <a:solidFill>
                <a:schemeClr val="dk1"/>
              </a:solidFill>
              <a:latin typeface="Times New Roman"/>
              <a:ea typeface="Times New Roman"/>
              <a:cs typeface="Times New Roman"/>
              <a:sym typeface="Times New Roman"/>
            </a:endParaRPr>
          </a:p>
          <a:p>
            <a:pPr indent="-342900" lvl="0" marL="342900" marR="0" rtl="0" algn="l">
              <a:lnSpc>
                <a:spcPct val="100000"/>
              </a:lnSpc>
              <a:spcBef>
                <a:spcPts val="400"/>
              </a:spcBef>
              <a:spcAft>
                <a:spcPts val="0"/>
              </a:spcAft>
              <a:buClr>
                <a:schemeClr val="dk1"/>
              </a:buClr>
              <a:buSzPts val="2000"/>
              <a:buFont typeface="Arial"/>
              <a:buNone/>
            </a:pPr>
            <a:r>
              <a:t/>
            </a:r>
            <a:endParaRPr b="0" i="0" sz="2000" u="none" cap="none" strike="noStrike">
              <a:solidFill>
                <a:schemeClr val="dk1"/>
              </a:solidFill>
              <a:latin typeface="Times New Roman"/>
              <a:ea typeface="Times New Roman"/>
              <a:cs typeface="Times New Roman"/>
              <a:sym typeface="Times New Roman"/>
            </a:endParaRPr>
          </a:p>
          <a:p>
            <a:pPr indent="-342900" lvl="0" marL="342900" marR="0" rtl="0" algn="l">
              <a:lnSpc>
                <a:spcPct val="100000"/>
              </a:lnSpc>
              <a:spcBef>
                <a:spcPts val="400"/>
              </a:spcBef>
              <a:spcAft>
                <a:spcPts val="0"/>
              </a:spcAft>
              <a:buClr>
                <a:schemeClr val="dk1"/>
              </a:buClr>
              <a:buSzPts val="2000"/>
              <a:buFont typeface="Times New Roman"/>
              <a:buNone/>
            </a:pPr>
            <a:r>
              <a:rPr b="0" i="0" lang="en-US" sz="2000" u="none" cap="none" strike="noStrike">
                <a:solidFill>
                  <a:schemeClr val="dk1"/>
                </a:solidFill>
                <a:latin typeface="Times New Roman"/>
                <a:ea typeface="Times New Roman"/>
                <a:cs typeface="Times New Roman"/>
                <a:sym typeface="Times New Roman"/>
              </a:rPr>
              <a:t> </a:t>
            </a:r>
            <a:endParaRPr/>
          </a:p>
          <a:p>
            <a:pPr indent="-342900" lvl="0" marL="342900" marR="0" rtl="0" algn="l">
              <a:lnSpc>
                <a:spcPct val="100000"/>
              </a:lnSpc>
              <a:spcBef>
                <a:spcPts val="400"/>
              </a:spcBef>
              <a:spcAft>
                <a:spcPts val="0"/>
              </a:spcAft>
              <a:buClr>
                <a:schemeClr val="dk1"/>
              </a:buClr>
              <a:buSzPts val="2000"/>
              <a:buFont typeface="Arial"/>
              <a:buNone/>
            </a:pPr>
            <a:r>
              <a:t/>
            </a:r>
            <a:endParaRPr b="0" i="0" sz="2000" u="none" cap="none" strike="noStrike">
              <a:solidFill>
                <a:schemeClr val="dk1"/>
              </a:solidFill>
              <a:latin typeface="Times New Roman"/>
              <a:ea typeface="Times New Roman"/>
              <a:cs typeface="Times New Roman"/>
              <a:sym typeface="Times New Roman"/>
            </a:endParaRPr>
          </a:p>
          <a:p>
            <a:pPr indent="-342900" lvl="0" marL="342900" marR="0" rtl="0" algn="l">
              <a:lnSpc>
                <a:spcPct val="100000"/>
              </a:lnSpc>
              <a:spcBef>
                <a:spcPts val="400"/>
              </a:spcBef>
              <a:spcAft>
                <a:spcPts val="0"/>
              </a:spcAft>
              <a:buClr>
                <a:schemeClr val="dk1"/>
              </a:buClr>
              <a:buSzPts val="2000"/>
              <a:buFont typeface="Times New Roman"/>
              <a:buNone/>
            </a:pPr>
            <a:r>
              <a:rPr b="0" i="0" lang="en-US" sz="2000" u="none" cap="none" strike="noStrike">
                <a:solidFill>
                  <a:schemeClr val="dk1"/>
                </a:solidFill>
                <a:latin typeface="Times New Roman"/>
                <a:ea typeface="Times New Roman"/>
                <a:cs typeface="Times New Roman"/>
                <a:sym typeface="Times New Roman"/>
              </a:rPr>
              <a:t> 	So the population variance is really the mean of the squared deviations about the mean, or the mean square(d) deviation about the mean. This is why the term mean square is used in place of variance.</a:t>
            </a:r>
            <a:endParaRPr/>
          </a:p>
          <a:p>
            <a:pPr indent="-342900" lvl="0" marL="342900" marR="0" rtl="0" algn="l">
              <a:lnSpc>
                <a:spcPct val="100000"/>
              </a:lnSpc>
              <a:spcBef>
                <a:spcPts val="400"/>
              </a:spcBef>
              <a:spcAft>
                <a:spcPts val="0"/>
              </a:spcAft>
              <a:buClr>
                <a:schemeClr val="dk1"/>
              </a:buClr>
              <a:buSzPts val="2000"/>
              <a:buFont typeface="Arial"/>
              <a:buNone/>
            </a:pPr>
            <a:r>
              <a:t/>
            </a:r>
            <a:endParaRPr b="0" i="0" sz="2000" u="none" cap="none" strike="noStrike">
              <a:solidFill>
                <a:schemeClr val="dk1"/>
              </a:solidFill>
              <a:latin typeface="Times New Roman"/>
              <a:ea typeface="Times New Roman"/>
              <a:cs typeface="Times New Roman"/>
              <a:sym typeface="Times New Roman"/>
            </a:endParaRPr>
          </a:p>
          <a:p>
            <a:pPr indent="-342900" lvl="0" marL="342900" marR="0" rtl="0" algn="l">
              <a:lnSpc>
                <a:spcPct val="100000"/>
              </a:lnSpc>
              <a:spcBef>
                <a:spcPts val="400"/>
              </a:spcBef>
              <a:spcAft>
                <a:spcPts val="0"/>
              </a:spcAft>
              <a:buClr>
                <a:schemeClr val="dk1"/>
              </a:buClr>
              <a:buSzPts val="2000"/>
              <a:buFont typeface="Times New Roman"/>
              <a:buNone/>
            </a:pPr>
            <a:r>
              <a:rPr b="0" i="0" lang="en-US" sz="2000" u="none" cap="none" strike="noStrike">
                <a:solidFill>
                  <a:schemeClr val="dk1"/>
                </a:solidFill>
                <a:latin typeface="Times New Roman"/>
                <a:ea typeface="Times New Roman"/>
                <a:cs typeface="Times New Roman"/>
                <a:sym typeface="Times New Roman"/>
              </a:rPr>
              <a:t>	It is obtained by dividing each sum of squares with corresponding degrees of freedom.</a:t>
            </a:r>
            <a:endParaRPr/>
          </a:p>
        </p:txBody>
      </p:sp>
      <p:sp>
        <p:nvSpPr>
          <p:cNvPr id="603" name="Google Shape;603;p60"/>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pic>
        <p:nvPicPr>
          <p:cNvPr id="604" name="Google Shape;604;p60"/>
          <p:cNvPicPr preferRelativeResize="0"/>
          <p:nvPr/>
        </p:nvPicPr>
        <p:blipFill rotWithShape="1">
          <a:blip r:embed="rId3">
            <a:alphaModFix/>
          </a:blip>
          <a:srcRect b="0" l="0" r="0" t="0"/>
          <a:stretch/>
        </p:blipFill>
        <p:spPr>
          <a:xfrm>
            <a:off x="6299200" y="2743200"/>
            <a:ext cx="381001" cy="539751"/>
          </a:xfrm>
          <a:prstGeom prst="rect">
            <a:avLst/>
          </a:prstGeom>
          <a:noFill/>
          <a:ln>
            <a:noFill/>
          </a:ln>
        </p:spPr>
      </p:pic>
      <p:sp>
        <p:nvSpPr>
          <p:cNvPr id="605" name="Google Shape;605;p60"/>
          <p:cNvSpPr txBox="1"/>
          <p:nvPr/>
        </p:nvSpPr>
        <p:spPr>
          <a:xfrm>
            <a:off x="5181600" y="2814637"/>
            <a:ext cx="2281500" cy="462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400"/>
              <a:buFont typeface="Times New Roman"/>
              <a:buNone/>
            </a:pPr>
            <a:r>
              <a:rPr b="1" i="0" lang="en-US" sz="2400" u="none">
                <a:solidFill>
                  <a:schemeClr val="dk1"/>
                </a:solidFill>
                <a:latin typeface="Times New Roman"/>
                <a:ea typeface="Times New Roman"/>
                <a:cs typeface="Times New Roman"/>
                <a:sym typeface="Times New Roman"/>
              </a:rPr>
              <a:t>Σ</a:t>
            </a:r>
            <a:r>
              <a:rPr b="0" i="0" lang="en-US" sz="2400" u="none">
                <a:solidFill>
                  <a:schemeClr val="dk1"/>
                </a:solidFill>
                <a:latin typeface="Times New Roman"/>
                <a:ea typeface="Times New Roman"/>
                <a:cs typeface="Times New Roman"/>
                <a:sym typeface="Times New Roman"/>
              </a:rPr>
              <a:t>( X -      )</a:t>
            </a:r>
            <a:r>
              <a:rPr b="0" baseline="30000" i="0" lang="en-US" sz="2400" u="none">
                <a:solidFill>
                  <a:schemeClr val="dk1"/>
                </a:solidFill>
                <a:latin typeface="Times New Roman"/>
                <a:ea typeface="Times New Roman"/>
                <a:cs typeface="Times New Roman"/>
                <a:sym typeface="Times New Roman"/>
              </a:rPr>
              <a:t>2</a:t>
            </a:r>
            <a:endParaRPr/>
          </a:p>
        </p:txBody>
      </p:sp>
      <p:cxnSp>
        <p:nvCxnSpPr>
          <p:cNvPr id="606" name="Google Shape;606;p60"/>
          <p:cNvCxnSpPr/>
          <p:nvPr/>
        </p:nvCxnSpPr>
        <p:spPr>
          <a:xfrm>
            <a:off x="5384800" y="3276600"/>
            <a:ext cx="1828800" cy="1500"/>
          </a:xfrm>
          <a:prstGeom prst="straightConnector1">
            <a:avLst/>
          </a:prstGeom>
          <a:noFill/>
          <a:ln cap="flat" cmpd="sng" w="9525">
            <a:solidFill>
              <a:schemeClr val="dk1"/>
            </a:solidFill>
            <a:prstDash val="solid"/>
            <a:miter lim="800000"/>
            <a:headEnd len="med" w="med" type="none"/>
            <a:tailEnd len="med" w="med" type="none"/>
          </a:ln>
        </p:spPr>
      </p:cxnSp>
      <p:sp>
        <p:nvSpPr>
          <p:cNvPr id="607" name="Google Shape;607;p60"/>
          <p:cNvSpPr txBox="1"/>
          <p:nvPr/>
        </p:nvSpPr>
        <p:spPr>
          <a:xfrm>
            <a:off x="5994400" y="3271837"/>
            <a:ext cx="1320900" cy="462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N</a:t>
            </a:r>
            <a:endParaRPr/>
          </a:p>
        </p:txBody>
      </p:sp>
      <p:pic>
        <p:nvPicPr>
          <p:cNvPr id="608" name="Google Shape;608;p60"/>
          <p:cNvPicPr preferRelativeResize="0"/>
          <p:nvPr/>
        </p:nvPicPr>
        <p:blipFill>
          <a:blip r:embed="rId4">
            <a:alphaModFix/>
          </a:blip>
          <a:stretch>
            <a:fillRect/>
          </a:stretch>
        </p:blipFill>
        <p:spPr>
          <a:xfrm>
            <a:off x="668000" y="5969000"/>
            <a:ext cx="1700618" cy="439276"/>
          </a:xfrm>
          <a:prstGeom prst="rect">
            <a:avLst/>
          </a:prstGeom>
          <a:noFill/>
          <a:ln>
            <a:noFill/>
          </a:ln>
        </p:spPr>
      </p:pic>
      <p:sp>
        <p:nvSpPr>
          <p:cNvPr id="609" name="Google Shape;609;p60"/>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0"/>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 name="Google Shape;611;p60"/>
          <p:cNvCxnSpPr/>
          <p:nvPr/>
        </p:nvCxnSpPr>
        <p:spPr>
          <a:xfrm flipH="1" rot="10800000">
            <a:off x="985850" y="1128750"/>
            <a:ext cx="5900700" cy="87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61"/>
          <p:cNvSpPr txBox="1"/>
          <p:nvPr>
            <p:ph idx="1" type="body"/>
          </p:nvPr>
        </p:nvSpPr>
        <p:spPr>
          <a:xfrm>
            <a:off x="609600" y="609600"/>
            <a:ext cx="10972800" cy="49626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3000"/>
              <a:buFont typeface="Times New Roman"/>
              <a:buNone/>
            </a:pPr>
            <a:r>
              <a:rPr b="0" i="0" lang="en-US" sz="3000" u="none" cap="none" strike="noStrike">
                <a:solidFill>
                  <a:schemeClr val="dk1"/>
                </a:solidFill>
                <a:latin typeface="Times New Roman"/>
                <a:ea typeface="Times New Roman"/>
                <a:cs typeface="Times New Roman"/>
                <a:sym typeface="Times New Roman"/>
              </a:rPr>
              <a:t>So,</a:t>
            </a:r>
            <a:endParaRPr/>
          </a:p>
          <a:p>
            <a:pPr indent="-342900" lvl="0" marL="342900" marR="0" rtl="0" algn="l">
              <a:lnSpc>
                <a:spcPct val="100000"/>
              </a:lnSpc>
              <a:spcBef>
                <a:spcPts val="600"/>
              </a:spcBef>
              <a:spcAft>
                <a:spcPts val="0"/>
              </a:spcAft>
              <a:buClr>
                <a:schemeClr val="dk1"/>
              </a:buClr>
              <a:buSzPts val="3000"/>
              <a:buFont typeface="Times New Roman"/>
              <a:buNone/>
            </a:pPr>
            <a:r>
              <a:rPr b="0" i="0" lang="en-US" sz="3000" u="none" cap="none" strike="noStrike">
                <a:solidFill>
                  <a:schemeClr val="dk1"/>
                </a:solidFill>
                <a:latin typeface="Times New Roman"/>
                <a:ea typeface="Times New Roman"/>
                <a:cs typeface="Times New Roman"/>
                <a:sym typeface="Times New Roman"/>
              </a:rPr>
              <a:t>	</a:t>
            </a:r>
            <a:r>
              <a:rPr b="1" i="0" lang="en-US" sz="3000" u="none" cap="none" strike="noStrike">
                <a:solidFill>
                  <a:schemeClr val="dk1"/>
                </a:solidFill>
                <a:latin typeface="Times New Roman"/>
                <a:ea typeface="Times New Roman"/>
                <a:cs typeface="Times New Roman"/>
                <a:sym typeface="Times New Roman"/>
              </a:rPr>
              <a:t>Ms </a:t>
            </a:r>
            <a:r>
              <a:rPr b="1" baseline="-25000" i="0" lang="en-US" sz="3000" u="none" cap="none" strike="noStrike">
                <a:solidFill>
                  <a:schemeClr val="dk1"/>
                </a:solidFill>
                <a:latin typeface="Times New Roman"/>
                <a:ea typeface="Times New Roman"/>
                <a:cs typeface="Times New Roman"/>
                <a:sym typeface="Times New Roman"/>
              </a:rPr>
              <a:t>between	</a:t>
            </a:r>
            <a:r>
              <a:rPr b="0" baseline="-25000" i="0" lang="en-US" sz="3000" u="none" cap="none" strike="noStrike">
                <a:solidFill>
                  <a:schemeClr val="dk1"/>
                </a:solidFill>
                <a:latin typeface="Times New Roman"/>
                <a:ea typeface="Times New Roman"/>
                <a:cs typeface="Times New Roman"/>
                <a:sym typeface="Times New Roman"/>
              </a:rPr>
              <a:t>	</a:t>
            </a:r>
            <a:r>
              <a:rPr b="1" i="0" lang="en-US" sz="3000" u="none" cap="none" strike="noStrike">
                <a:solidFill>
                  <a:schemeClr val="dk1"/>
                </a:solidFill>
                <a:latin typeface="Times New Roman"/>
                <a:ea typeface="Times New Roman"/>
                <a:cs typeface="Times New Roman"/>
                <a:sym typeface="Times New Roman"/>
              </a:rPr>
              <a:t>MS</a:t>
            </a:r>
            <a:r>
              <a:rPr b="1" baseline="-25000" i="0" lang="en-US" sz="3000" u="none" cap="none" strike="noStrike">
                <a:solidFill>
                  <a:schemeClr val="dk1"/>
                </a:solidFill>
                <a:latin typeface="Times New Roman"/>
                <a:ea typeface="Times New Roman"/>
                <a:cs typeface="Times New Roman"/>
                <a:sym typeface="Times New Roman"/>
              </a:rPr>
              <a:t> within</a:t>
            </a:r>
            <a:endParaRPr/>
          </a:p>
          <a:p>
            <a:pPr indent="-342900" lvl="0" marL="342900" marR="0" rtl="0" algn="l">
              <a:lnSpc>
                <a:spcPct val="100000"/>
              </a:lnSpc>
              <a:spcBef>
                <a:spcPts val="600"/>
              </a:spcBef>
              <a:spcAft>
                <a:spcPts val="0"/>
              </a:spcAft>
              <a:buClr>
                <a:schemeClr val="dk1"/>
              </a:buClr>
              <a:buSzPts val="3000"/>
              <a:buFont typeface="Times New Roman"/>
              <a:buNone/>
            </a:pPr>
            <a:r>
              <a:rPr b="0" i="0" lang="en-US" sz="3000" u="none" cap="none" strike="noStrike">
                <a:solidFill>
                  <a:schemeClr val="dk1"/>
                </a:solidFill>
                <a:latin typeface="Times New Roman"/>
                <a:ea typeface="Times New Roman"/>
                <a:cs typeface="Times New Roman"/>
                <a:sym typeface="Times New Roman"/>
              </a:rPr>
              <a:t>	= 70.7222 / 2 		= 105.1667 / 33</a:t>
            </a:r>
            <a:endParaRPr/>
          </a:p>
          <a:p>
            <a:pPr indent="-342900" lvl="0" marL="342900" marR="0" rtl="0" algn="l">
              <a:lnSpc>
                <a:spcPct val="100000"/>
              </a:lnSpc>
              <a:spcBef>
                <a:spcPts val="600"/>
              </a:spcBef>
              <a:spcAft>
                <a:spcPts val="0"/>
              </a:spcAft>
              <a:buClr>
                <a:schemeClr val="dk1"/>
              </a:buClr>
              <a:buSzPts val="3000"/>
              <a:buFont typeface="Times New Roman"/>
              <a:buNone/>
            </a:pPr>
            <a:r>
              <a:rPr b="0" i="0" lang="en-US" sz="3000" u="none" cap="none" strike="noStrike">
                <a:solidFill>
                  <a:schemeClr val="dk1"/>
                </a:solidFill>
                <a:latin typeface="Times New Roman"/>
                <a:ea typeface="Times New Roman"/>
                <a:cs typeface="Times New Roman"/>
                <a:sym typeface="Times New Roman"/>
              </a:rPr>
              <a:t>	= 35.36 			= 3.18</a:t>
            </a:r>
            <a:endParaRPr/>
          </a:p>
        </p:txBody>
      </p:sp>
      <p:sp>
        <p:nvSpPr>
          <p:cNvPr id="617" name="Google Shape;617;p61"/>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cxnSp>
        <p:nvCxnSpPr>
          <p:cNvPr id="618" name="Google Shape;618;p61"/>
          <p:cNvCxnSpPr/>
          <p:nvPr/>
        </p:nvCxnSpPr>
        <p:spPr>
          <a:xfrm rot="5400000">
            <a:off x="3849165" y="2246850"/>
            <a:ext cx="2057400" cy="2100"/>
          </a:xfrm>
          <a:prstGeom prst="straightConnector1">
            <a:avLst/>
          </a:prstGeom>
          <a:noFill/>
          <a:ln cap="flat" cmpd="sng" w="9525">
            <a:solidFill>
              <a:srgbClr val="FF0000"/>
            </a:solidFill>
            <a:prstDash val="solid"/>
            <a:miter lim="800000"/>
            <a:headEnd len="med" w="med" type="none"/>
            <a:tailEnd len="med" w="med" type="none"/>
          </a:ln>
        </p:spPr>
      </p:cxnSp>
      <p:cxnSp>
        <p:nvCxnSpPr>
          <p:cNvPr id="619" name="Google Shape;619;p61"/>
          <p:cNvCxnSpPr/>
          <p:nvPr/>
        </p:nvCxnSpPr>
        <p:spPr>
          <a:xfrm>
            <a:off x="812800" y="1752600"/>
            <a:ext cx="8432700" cy="1500"/>
          </a:xfrm>
          <a:prstGeom prst="straightConnector1">
            <a:avLst/>
          </a:prstGeom>
          <a:noFill/>
          <a:ln cap="flat" cmpd="sng" w="9525">
            <a:solidFill>
              <a:srgbClr val="FF0000"/>
            </a:solidFill>
            <a:prstDash val="solid"/>
            <a:miter lim="800000"/>
            <a:headEnd len="med" w="med" type="none"/>
            <a:tailEnd len="med" w="med" type="none"/>
          </a:ln>
        </p:spPr>
      </p:cxnSp>
      <p:graphicFrame>
        <p:nvGraphicFramePr>
          <p:cNvPr id="620" name="Google Shape;620;p61"/>
          <p:cNvGraphicFramePr/>
          <p:nvPr/>
        </p:nvGraphicFramePr>
        <p:xfrm>
          <a:off x="812800" y="3276600"/>
          <a:ext cx="3000000" cy="3000000"/>
        </p:xfrm>
        <a:graphic>
          <a:graphicData uri="http://schemas.openxmlformats.org/drawingml/2006/table">
            <a:tbl>
              <a:tblPr>
                <a:noFill/>
                <a:tableStyleId>{F4583494-A965-451C-AFDA-DA6AA0396D1F}</a:tableStyleId>
              </a:tblPr>
              <a:tblGrid>
                <a:gridCol w="1953775"/>
                <a:gridCol w="1315900"/>
                <a:gridCol w="1402500"/>
                <a:gridCol w="1402500"/>
                <a:gridCol w="1168025"/>
                <a:gridCol w="1446850"/>
                <a:gridCol w="1448975"/>
              </a:tblGrid>
              <a:tr h="548300">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Source</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SS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df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MS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p</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F </a:t>
                      </a:r>
                      <a:r>
                        <a:rPr b="1" baseline="-25000" i="0" lang="en-US" sz="2400" u="none">
                          <a:solidFill>
                            <a:srgbClr val="FF0000"/>
                          </a:solidFill>
                          <a:latin typeface="Times New Roman"/>
                          <a:ea typeface="Times New Roman"/>
                          <a:cs typeface="Times New Roman"/>
                          <a:sym typeface="Times New Roman"/>
                        </a:rPr>
                        <a:t>crit</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r>
              <a:tr h="54830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Between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70.72</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2</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35.36</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54830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Within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105.16</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33</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3.18</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54830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Total</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175.88</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35</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bl>
          </a:graphicData>
        </a:graphic>
      </p:graphicFrame>
      <p:pic>
        <p:nvPicPr>
          <p:cNvPr id="621" name="Google Shape;621;p61"/>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622" name="Google Shape;622;p61"/>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61"/>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7" name="Shape 627"/>
        <p:cNvGrpSpPr/>
        <p:nvPr/>
      </p:nvGrpSpPr>
      <p:grpSpPr>
        <a:xfrm>
          <a:off x="0" y="0"/>
          <a:ext cx="0" cy="0"/>
          <a:chOff x="0" y="0"/>
          <a:chExt cx="0" cy="0"/>
        </a:xfrm>
      </p:grpSpPr>
      <p:sp>
        <p:nvSpPr>
          <p:cNvPr id="628" name="Google Shape;628;p62"/>
          <p:cNvSpPr/>
          <p:nvPr/>
        </p:nvSpPr>
        <p:spPr>
          <a:xfrm>
            <a:off x="3962400" y="1981200"/>
            <a:ext cx="4572000" cy="685800"/>
          </a:xfrm>
          <a:prstGeom prst="roundRect">
            <a:avLst>
              <a:gd fmla="val 16667" name="adj"/>
            </a:avLst>
          </a:prstGeom>
          <a:solidFill>
            <a:schemeClr val="accent1"/>
          </a:solidFill>
          <a:ln cap="flat" cmpd="sng" w="25400">
            <a:solidFill>
              <a:srgbClr val="89A4A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Arial"/>
              <a:ea typeface="Arial"/>
              <a:cs typeface="Arial"/>
              <a:sym typeface="Arial"/>
            </a:endParaRPr>
          </a:p>
        </p:txBody>
      </p:sp>
      <p:sp>
        <p:nvSpPr>
          <p:cNvPr id="629" name="Google Shape;629;p62"/>
          <p:cNvSpPr txBox="1"/>
          <p:nvPr>
            <p:ph idx="1" type="body"/>
          </p:nvPr>
        </p:nvSpPr>
        <p:spPr>
          <a:xfrm>
            <a:off x="508000" y="1219200"/>
            <a:ext cx="10972800" cy="26670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It is the ratio of MS</a:t>
            </a:r>
            <a:r>
              <a:rPr b="0" baseline="-25000" i="0" lang="en-US" sz="2400" u="none" cap="none" strike="noStrike">
                <a:solidFill>
                  <a:schemeClr val="dk1"/>
                </a:solidFill>
                <a:latin typeface="Times New Roman"/>
                <a:ea typeface="Times New Roman"/>
                <a:cs typeface="Times New Roman"/>
                <a:sym typeface="Times New Roman"/>
              </a:rPr>
              <a:t>between </a:t>
            </a:r>
            <a:r>
              <a:rPr b="0" i="0" lang="en-US" sz="2400" u="none" cap="none" strike="noStrike">
                <a:solidFill>
                  <a:schemeClr val="dk1"/>
                </a:solidFill>
                <a:latin typeface="Times New Roman"/>
                <a:ea typeface="Times New Roman"/>
                <a:cs typeface="Times New Roman"/>
                <a:sym typeface="Times New Roman"/>
              </a:rPr>
              <a:t>and MS</a:t>
            </a:r>
            <a:r>
              <a:rPr b="0" baseline="-25000" i="0" lang="en-US" sz="2400" u="none" cap="none" strike="noStrike">
                <a:solidFill>
                  <a:schemeClr val="dk1"/>
                </a:solidFill>
                <a:latin typeface="Times New Roman"/>
                <a:ea typeface="Times New Roman"/>
                <a:cs typeface="Times New Roman"/>
                <a:sym typeface="Times New Roman"/>
              </a:rPr>
              <a:t>within</a:t>
            </a:r>
            <a:endParaRPr/>
          </a:p>
          <a:p>
            <a:pPr indent="-342900" lvl="4" marL="1657350" marR="0" rtl="0" algn="l">
              <a:lnSpc>
                <a:spcPct val="100000"/>
              </a:lnSpc>
              <a:spcBef>
                <a:spcPts val="480"/>
              </a:spcBef>
              <a:spcAft>
                <a:spcPts val="0"/>
              </a:spcAft>
              <a:buClr>
                <a:schemeClr val="dk1"/>
              </a:buClr>
              <a:buSzPts val="2400"/>
              <a:buFont typeface="Times New Roman"/>
              <a:buNone/>
            </a:pPr>
            <a:r>
              <a:rPr b="0" i="0" lang="en-US" sz="2400" u="none" cap="none" strike="noStrike">
                <a:solidFill>
                  <a:schemeClr val="dk1"/>
                </a:solidFill>
                <a:latin typeface="Times New Roman"/>
                <a:ea typeface="Times New Roman"/>
                <a:cs typeface="Times New Roman"/>
                <a:sym typeface="Times New Roman"/>
              </a:rPr>
              <a:t>       </a:t>
            </a:r>
            <a:endParaRPr/>
          </a:p>
          <a:p>
            <a:pPr indent="-342900" lvl="4" marL="1657350" marR="0" rtl="0" algn="l">
              <a:lnSpc>
                <a:spcPct val="100000"/>
              </a:lnSpc>
              <a:spcBef>
                <a:spcPts val="480"/>
              </a:spcBef>
              <a:spcAft>
                <a:spcPts val="0"/>
              </a:spcAft>
              <a:buClr>
                <a:schemeClr val="dk1"/>
              </a:buClr>
              <a:buSzPts val="2400"/>
              <a:buFont typeface="Times New Roman"/>
              <a:buNone/>
            </a:pPr>
            <a:r>
              <a:rPr b="0" i="0" lang="en-US" sz="2400" u="none" cap="none" strike="noStrike">
                <a:solidFill>
                  <a:schemeClr val="dk1"/>
                </a:solidFill>
                <a:latin typeface="Times New Roman"/>
                <a:ea typeface="Times New Roman"/>
                <a:cs typeface="Times New Roman"/>
                <a:sym typeface="Times New Roman"/>
              </a:rPr>
              <a:t>			                            F = MS(B) / MS(W)</a:t>
            </a:r>
            <a:endParaRPr/>
          </a:p>
          <a:p>
            <a:pPr indent="-342900" lvl="0" marL="342900" marR="0" rtl="0" algn="l">
              <a:lnSpc>
                <a:spcPct val="100000"/>
              </a:lnSpc>
              <a:spcBef>
                <a:spcPts val="480"/>
              </a:spcBef>
              <a:spcAft>
                <a:spcPts val="0"/>
              </a:spcAft>
              <a:buClr>
                <a:schemeClr val="dk1"/>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342900" lvl="0" marL="342900" marR="0" rtl="0" algn="l">
              <a:lnSpc>
                <a:spcPct val="100000"/>
              </a:lnSpc>
              <a:spcBef>
                <a:spcPts val="480"/>
              </a:spcBef>
              <a:spcAft>
                <a:spcPts val="0"/>
              </a:spcAft>
              <a:buClr>
                <a:schemeClr val="dk1"/>
              </a:buClr>
              <a:buSzPts val="2400"/>
              <a:buFont typeface="Times New Roman"/>
              <a:buChar char="•"/>
            </a:pPr>
            <a:r>
              <a:rPr b="0" i="0" lang="en-US" sz="2400" u="none" cap="none" strike="noStrike">
                <a:solidFill>
                  <a:schemeClr val="dk1"/>
                </a:solidFill>
                <a:latin typeface="Times New Roman"/>
                <a:ea typeface="Times New Roman"/>
                <a:cs typeface="Times New Roman"/>
                <a:sym typeface="Times New Roman"/>
              </a:rPr>
              <a:t>So, F =</a:t>
            </a:r>
            <a:endParaRPr/>
          </a:p>
        </p:txBody>
      </p:sp>
      <p:sp>
        <p:nvSpPr>
          <p:cNvPr id="630" name="Google Shape;630;p62"/>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cxnSp>
        <p:nvCxnSpPr>
          <p:cNvPr id="631" name="Google Shape;631;p62"/>
          <p:cNvCxnSpPr/>
          <p:nvPr/>
        </p:nvCxnSpPr>
        <p:spPr>
          <a:xfrm>
            <a:off x="2336800" y="3200400"/>
            <a:ext cx="1828800" cy="1500"/>
          </a:xfrm>
          <a:prstGeom prst="straightConnector1">
            <a:avLst/>
          </a:prstGeom>
          <a:noFill/>
          <a:ln cap="flat" cmpd="sng" w="9525">
            <a:solidFill>
              <a:schemeClr val="dk1"/>
            </a:solidFill>
            <a:prstDash val="solid"/>
            <a:miter lim="800000"/>
            <a:headEnd len="med" w="med" type="none"/>
            <a:tailEnd len="med" w="med" type="none"/>
          </a:ln>
        </p:spPr>
      </p:cxnSp>
      <p:sp>
        <p:nvSpPr>
          <p:cNvPr id="632" name="Google Shape;632;p62"/>
          <p:cNvSpPr txBox="1"/>
          <p:nvPr/>
        </p:nvSpPr>
        <p:spPr>
          <a:xfrm>
            <a:off x="2336800" y="3200400"/>
            <a:ext cx="3048000" cy="462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3.1869</a:t>
            </a:r>
            <a:endParaRPr/>
          </a:p>
        </p:txBody>
      </p:sp>
      <p:graphicFrame>
        <p:nvGraphicFramePr>
          <p:cNvPr id="633" name="Google Shape;633;p62"/>
          <p:cNvGraphicFramePr/>
          <p:nvPr/>
        </p:nvGraphicFramePr>
        <p:xfrm>
          <a:off x="712800" y="3618663"/>
          <a:ext cx="3000000" cy="3000000"/>
        </p:xfrm>
        <a:graphic>
          <a:graphicData uri="http://schemas.openxmlformats.org/drawingml/2006/table">
            <a:tbl>
              <a:tblPr>
                <a:noFill/>
                <a:tableStyleId>{F4583494-A965-451C-AFDA-DA6AA0396D1F}</a:tableStyleId>
              </a:tblPr>
              <a:tblGrid>
                <a:gridCol w="1957900"/>
                <a:gridCol w="1318675"/>
                <a:gridCol w="1405475"/>
                <a:gridCol w="1405475"/>
                <a:gridCol w="1170500"/>
                <a:gridCol w="1449900"/>
                <a:gridCol w="1452025"/>
              </a:tblGrid>
              <a:tr h="552450">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Source</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SS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df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MS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p</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F </a:t>
                      </a:r>
                      <a:r>
                        <a:rPr b="1" baseline="-25000" i="0" lang="en-US" sz="2400" u="none">
                          <a:solidFill>
                            <a:srgbClr val="FF0000"/>
                          </a:solidFill>
                          <a:latin typeface="Times New Roman"/>
                          <a:ea typeface="Times New Roman"/>
                          <a:cs typeface="Times New Roman"/>
                          <a:sym typeface="Times New Roman"/>
                        </a:rPr>
                        <a:t>crit</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r>
              <a:tr h="55245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Between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70.72</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2</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35.36</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11.10</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55245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Within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105.16</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33</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3.18</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55245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Total</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175.88</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35</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bl>
          </a:graphicData>
        </a:graphic>
      </p:graphicFrame>
      <p:sp>
        <p:nvSpPr>
          <p:cNvPr id="634" name="Google Shape;634;p62"/>
          <p:cNvSpPr txBox="1"/>
          <p:nvPr/>
        </p:nvSpPr>
        <p:spPr>
          <a:xfrm>
            <a:off x="4165600" y="2971800"/>
            <a:ext cx="1828800" cy="462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 11.10</a:t>
            </a:r>
            <a:endParaRPr/>
          </a:p>
        </p:txBody>
      </p:sp>
      <p:sp>
        <p:nvSpPr>
          <p:cNvPr id="635" name="Google Shape;635;p62"/>
          <p:cNvSpPr txBox="1"/>
          <p:nvPr/>
        </p:nvSpPr>
        <p:spPr>
          <a:xfrm>
            <a:off x="2336800" y="2738437"/>
            <a:ext cx="2743200" cy="462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35.3611</a:t>
            </a:r>
            <a:endParaRPr/>
          </a:p>
        </p:txBody>
      </p:sp>
      <p:pic>
        <p:nvPicPr>
          <p:cNvPr id="636" name="Google Shape;636;p62"/>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637" name="Google Shape;637;p62"/>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62"/>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63"/>
          <p:cNvSpPr/>
          <p:nvPr/>
        </p:nvSpPr>
        <p:spPr>
          <a:xfrm>
            <a:off x="1930400" y="1143000"/>
            <a:ext cx="609600" cy="381000"/>
          </a:xfrm>
          <a:prstGeom prst="ellipse">
            <a:avLst/>
          </a:prstGeom>
          <a:solidFill>
            <a:srgbClr val="FFFFFF"/>
          </a:solidFill>
          <a:ln cap="flat" cmpd="sng" w="254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Arial"/>
              <a:ea typeface="Arial"/>
              <a:cs typeface="Arial"/>
              <a:sym typeface="Arial"/>
            </a:endParaRPr>
          </a:p>
        </p:txBody>
      </p:sp>
      <p:sp>
        <p:nvSpPr>
          <p:cNvPr id="644" name="Google Shape;644;p63"/>
          <p:cNvSpPr/>
          <p:nvPr/>
        </p:nvSpPr>
        <p:spPr>
          <a:xfrm>
            <a:off x="1930400" y="1219200"/>
            <a:ext cx="507900" cy="304800"/>
          </a:xfrm>
          <a:prstGeom prst="ellipse">
            <a:avLst/>
          </a:prstGeom>
          <a:solidFill>
            <a:schemeClr val="accent1"/>
          </a:solidFill>
          <a:ln cap="flat" cmpd="sng" w="25400">
            <a:solidFill>
              <a:srgbClr val="89A4A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800" u="none">
              <a:solidFill>
                <a:schemeClr val="dk1"/>
              </a:solidFill>
              <a:latin typeface="Arial"/>
              <a:ea typeface="Arial"/>
              <a:cs typeface="Arial"/>
              <a:sym typeface="Arial"/>
            </a:endParaRPr>
          </a:p>
        </p:txBody>
      </p:sp>
      <p:sp>
        <p:nvSpPr>
          <p:cNvPr id="645" name="Google Shape;645;p63"/>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t/>
            </a:r>
            <a:endParaRPr sz="4400">
              <a:solidFill>
                <a:srgbClr val="800080"/>
              </a:solidFill>
              <a:latin typeface="Arial"/>
              <a:ea typeface="Arial"/>
              <a:cs typeface="Arial"/>
              <a:sym typeface="Arial"/>
            </a:endParaRPr>
          </a:p>
        </p:txBody>
      </p:sp>
      <p:pic>
        <p:nvPicPr>
          <p:cNvPr id="646" name="Google Shape;646;p63"/>
          <p:cNvPicPr preferRelativeResize="0"/>
          <p:nvPr/>
        </p:nvPicPr>
        <p:blipFill rotWithShape="1">
          <a:blip r:embed="rId3">
            <a:alphaModFix/>
          </a:blip>
          <a:srcRect b="0" l="0" r="0" t="0"/>
          <a:stretch/>
        </p:blipFill>
        <p:spPr>
          <a:xfrm>
            <a:off x="160875" y="260350"/>
            <a:ext cx="11826350" cy="5583250"/>
          </a:xfrm>
          <a:prstGeom prst="rect">
            <a:avLst/>
          </a:prstGeom>
          <a:noFill/>
          <a:ln>
            <a:noFill/>
          </a:ln>
        </p:spPr>
      </p:pic>
      <p:pic>
        <p:nvPicPr>
          <p:cNvPr id="647" name="Google Shape;647;p63"/>
          <p:cNvPicPr preferRelativeResize="0"/>
          <p:nvPr/>
        </p:nvPicPr>
        <p:blipFill rotWithShape="1">
          <a:blip r:embed="rId4">
            <a:alphaModFix/>
          </a:blip>
          <a:srcRect b="0" l="0" r="0" t="0"/>
          <a:stretch/>
        </p:blipFill>
        <p:spPr>
          <a:xfrm>
            <a:off x="1964267" y="1276350"/>
            <a:ext cx="403225" cy="252412"/>
          </a:xfrm>
          <a:prstGeom prst="rect">
            <a:avLst/>
          </a:prstGeom>
          <a:noFill/>
          <a:ln>
            <a:noFill/>
          </a:ln>
        </p:spPr>
      </p:pic>
      <p:pic>
        <p:nvPicPr>
          <p:cNvPr id="648" name="Google Shape;648;p63"/>
          <p:cNvPicPr preferRelativeResize="0"/>
          <p:nvPr/>
        </p:nvPicPr>
        <p:blipFill rotWithShape="1">
          <a:blip r:embed="rId5">
            <a:alphaModFix/>
          </a:blip>
          <a:srcRect b="0" l="0" r="0" t="0"/>
          <a:stretch/>
        </p:blipFill>
        <p:spPr>
          <a:xfrm>
            <a:off x="332316" y="5545137"/>
            <a:ext cx="385762" cy="198437"/>
          </a:xfrm>
          <a:prstGeom prst="rect">
            <a:avLst/>
          </a:prstGeom>
          <a:noFill/>
          <a:ln>
            <a:noFill/>
          </a:ln>
        </p:spPr>
      </p:pic>
      <p:pic>
        <p:nvPicPr>
          <p:cNvPr id="649" name="Google Shape;649;p63"/>
          <p:cNvPicPr preferRelativeResize="0"/>
          <p:nvPr/>
        </p:nvPicPr>
        <p:blipFill rotWithShape="1">
          <a:blip r:embed="rId6">
            <a:alphaModFix/>
          </a:blip>
          <a:srcRect b="0" l="0" r="0" t="0"/>
          <a:stretch/>
        </p:blipFill>
        <p:spPr>
          <a:xfrm>
            <a:off x="1940983" y="5527675"/>
            <a:ext cx="358776" cy="241299"/>
          </a:xfrm>
          <a:prstGeom prst="rect">
            <a:avLst/>
          </a:prstGeom>
          <a:noFill/>
          <a:ln>
            <a:noFill/>
          </a:ln>
        </p:spPr>
      </p:pic>
      <p:pic>
        <p:nvPicPr>
          <p:cNvPr id="650" name="Google Shape;650;p63"/>
          <p:cNvPicPr preferRelativeResize="0"/>
          <p:nvPr/>
        </p:nvPicPr>
        <p:blipFill rotWithShape="1">
          <a:blip r:embed="rId7">
            <a:alphaModFix/>
          </a:blip>
          <a:srcRect b="0" l="0" r="0" t="0"/>
          <a:stretch/>
        </p:blipFill>
        <p:spPr>
          <a:xfrm>
            <a:off x="3702049" y="6370637"/>
            <a:ext cx="28575" cy="84139"/>
          </a:xfrm>
          <a:prstGeom prst="rect">
            <a:avLst/>
          </a:prstGeom>
          <a:noFill/>
          <a:ln>
            <a:noFill/>
          </a:ln>
        </p:spPr>
      </p:pic>
      <p:pic>
        <p:nvPicPr>
          <p:cNvPr id="651" name="Google Shape;651;p63"/>
          <p:cNvPicPr preferRelativeResize="0"/>
          <p:nvPr/>
        </p:nvPicPr>
        <p:blipFill>
          <a:blip r:embed="rId8">
            <a:alphaModFix/>
          </a:blip>
          <a:stretch>
            <a:fillRect/>
          </a:stretch>
        </p:blipFill>
        <p:spPr>
          <a:xfrm>
            <a:off x="668000" y="5969000"/>
            <a:ext cx="1700618" cy="439276"/>
          </a:xfrm>
          <a:prstGeom prst="rect">
            <a:avLst/>
          </a:prstGeom>
          <a:noFill/>
          <a:ln>
            <a:noFill/>
          </a:ln>
        </p:spPr>
      </p:pic>
      <p:sp>
        <p:nvSpPr>
          <p:cNvPr id="652" name="Google Shape;652;p63"/>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63"/>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64"/>
          <p:cNvSpPr txBox="1"/>
          <p:nvPr/>
        </p:nvSpPr>
        <p:spPr>
          <a:xfrm>
            <a:off x="8737600" y="6245225"/>
            <a:ext cx="2844900" cy="4761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chemeClr val="dk1"/>
              </a:buClr>
              <a:buSzPts val="1400"/>
              <a:buFont typeface="Arial"/>
              <a:buNone/>
            </a:pPr>
            <a:r>
              <a:t/>
            </a:r>
            <a:endParaRPr/>
          </a:p>
        </p:txBody>
      </p:sp>
      <p:graphicFrame>
        <p:nvGraphicFramePr>
          <p:cNvPr id="659" name="Google Shape;659;p64"/>
          <p:cNvGraphicFramePr/>
          <p:nvPr/>
        </p:nvGraphicFramePr>
        <p:xfrm>
          <a:off x="812800" y="1676400"/>
          <a:ext cx="3000000" cy="3000000"/>
        </p:xfrm>
        <a:graphic>
          <a:graphicData uri="http://schemas.openxmlformats.org/drawingml/2006/table">
            <a:tbl>
              <a:tblPr>
                <a:noFill/>
                <a:tableStyleId>{F4583494-A965-451C-AFDA-DA6AA0396D1F}</a:tableStyleId>
              </a:tblPr>
              <a:tblGrid>
                <a:gridCol w="1957900"/>
                <a:gridCol w="1318675"/>
                <a:gridCol w="1405475"/>
                <a:gridCol w="1405475"/>
                <a:gridCol w="1170500"/>
                <a:gridCol w="1449900"/>
                <a:gridCol w="1452025"/>
              </a:tblGrid>
              <a:tr h="552450">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Source</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SS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df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MS</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F</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p</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FF0000"/>
                        </a:buClr>
                        <a:buSzPts val="2400"/>
                        <a:buFont typeface="Times New Roman"/>
                        <a:buNone/>
                      </a:pPr>
                      <a:r>
                        <a:rPr b="1" i="0" lang="en-US" sz="2400" u="none">
                          <a:solidFill>
                            <a:srgbClr val="FF0000"/>
                          </a:solidFill>
                          <a:latin typeface="Times New Roman"/>
                          <a:ea typeface="Times New Roman"/>
                          <a:cs typeface="Times New Roman"/>
                          <a:sym typeface="Times New Roman"/>
                        </a:rPr>
                        <a:t>F </a:t>
                      </a:r>
                      <a:r>
                        <a:rPr b="1" baseline="-25000" i="0" lang="en-US" sz="2400" u="none">
                          <a:solidFill>
                            <a:srgbClr val="FF0000"/>
                          </a:solidFill>
                          <a:latin typeface="Times New Roman"/>
                          <a:ea typeface="Times New Roman"/>
                          <a:cs typeface="Times New Roman"/>
                          <a:sym typeface="Times New Roman"/>
                        </a:rPr>
                        <a:t>crit</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25400">
                      <a:solidFill>
                        <a:srgbClr val="2D2D8A"/>
                      </a:solidFill>
                      <a:prstDash val="solid"/>
                      <a:round/>
                      <a:headEnd len="sm" w="sm" type="none"/>
                      <a:tailEnd len="sm" w="sm" type="none"/>
                    </a:lnB>
                  </a:tcPr>
                </a:tc>
              </a:tr>
              <a:tr h="55245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Between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70.72</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2</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35.36</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11.10</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0.0025</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3.32</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254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r h="55245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Within</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105.16</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33</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3.18</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tcPr>
                </a:tc>
              </a:tr>
              <a:tr h="552450">
                <a:tc>
                  <a:txBody>
                    <a:bodyPr/>
                    <a:lstStyle/>
                    <a:p>
                      <a:pPr indent="0" lvl="0" marL="0" marR="0" rtl="0" algn="ctr">
                        <a:lnSpc>
                          <a:spcPct val="100000"/>
                        </a:lnSpc>
                        <a:spcBef>
                          <a:spcPts val="0"/>
                        </a:spcBef>
                        <a:spcAft>
                          <a:spcPts val="0"/>
                        </a:spcAft>
                        <a:buClr>
                          <a:schemeClr val="dk1"/>
                        </a:buClr>
                        <a:buSzPts val="2400"/>
                        <a:buFont typeface="Times New Roman"/>
                        <a:buNone/>
                      </a:pPr>
                      <a:r>
                        <a:rPr b="0" i="0" lang="en-US" sz="2400" u="none">
                          <a:solidFill>
                            <a:schemeClr val="dk1"/>
                          </a:solidFill>
                          <a:latin typeface="Times New Roman"/>
                          <a:ea typeface="Times New Roman"/>
                          <a:cs typeface="Times New Roman"/>
                          <a:sym typeface="Times New Roman"/>
                        </a:rPr>
                        <a:t>Total</a:t>
                      </a:r>
                      <a:endParaRPr/>
                    </a:p>
                  </a:txBody>
                  <a:tcPr marT="45725" marB="45725" marR="91450" marL="91450" anchor="ctr">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175.88</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ctr">
                        <a:lnSpc>
                          <a:spcPct val="100000"/>
                        </a:lnSpc>
                        <a:spcBef>
                          <a:spcPts val="0"/>
                        </a:spcBef>
                        <a:spcAft>
                          <a:spcPts val="0"/>
                        </a:spcAft>
                        <a:buClr>
                          <a:schemeClr val="dk1"/>
                        </a:buClr>
                        <a:buSzPts val="1800"/>
                        <a:buFont typeface="Times New Roman"/>
                        <a:buNone/>
                      </a:pPr>
                      <a:r>
                        <a:rPr b="1" i="0" lang="en-US" sz="1800" u="none">
                          <a:solidFill>
                            <a:schemeClr val="dk1"/>
                          </a:solidFill>
                          <a:latin typeface="Times New Roman"/>
                          <a:ea typeface="Times New Roman"/>
                          <a:cs typeface="Times New Roman"/>
                          <a:sym typeface="Times New Roman"/>
                        </a:rPr>
                        <a:t>35</a:t>
                      </a:r>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c>
                  <a:txBody>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a:txBody>
                  <a:tcPr marT="45725" marB="45725" marR="91450" marL="91450">
                    <a:lnL cap="flat" cmpd="sng" w="12700">
                      <a:solidFill>
                        <a:srgbClr val="2D2D8A"/>
                      </a:solidFill>
                      <a:prstDash val="solid"/>
                      <a:round/>
                      <a:headEnd len="sm" w="sm" type="none"/>
                      <a:tailEnd len="sm" w="sm" type="none"/>
                    </a:lnL>
                    <a:lnR cap="flat" cmpd="sng" w="12700">
                      <a:solidFill>
                        <a:srgbClr val="2D2D8A"/>
                      </a:solidFill>
                      <a:prstDash val="solid"/>
                      <a:round/>
                      <a:headEnd len="sm" w="sm" type="none"/>
                      <a:tailEnd len="sm" w="sm" type="none"/>
                    </a:lnR>
                    <a:lnT cap="flat" cmpd="sng" w="12700">
                      <a:solidFill>
                        <a:srgbClr val="2D2D8A"/>
                      </a:solidFill>
                      <a:prstDash val="solid"/>
                      <a:round/>
                      <a:headEnd len="sm" w="sm" type="none"/>
                      <a:tailEnd len="sm" w="sm" type="none"/>
                    </a:lnT>
                    <a:lnB cap="flat" cmpd="sng" w="12700">
                      <a:solidFill>
                        <a:srgbClr val="2D2D8A"/>
                      </a:solidFill>
                      <a:prstDash val="solid"/>
                      <a:round/>
                      <a:headEnd len="sm" w="sm" type="none"/>
                      <a:tailEnd len="sm" w="sm" type="none"/>
                    </a:lnB>
                    <a:solidFill>
                      <a:srgbClr val="2D2D8A">
                        <a:alpha val="19610"/>
                      </a:srgbClr>
                    </a:solidFill>
                  </a:tcPr>
                </a:tc>
              </a:tr>
            </a:tbl>
          </a:graphicData>
        </a:graphic>
      </p:graphicFrame>
      <p:sp>
        <p:nvSpPr>
          <p:cNvPr id="660" name="Google Shape;660;p64"/>
          <p:cNvSpPr txBox="1"/>
          <p:nvPr/>
        </p:nvSpPr>
        <p:spPr>
          <a:xfrm>
            <a:off x="1422400" y="773112"/>
            <a:ext cx="7112100" cy="369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Times New Roman"/>
              <a:buNone/>
            </a:pPr>
            <a:r>
              <a:rPr b="0" i="0" lang="en-US" sz="1800" u="none">
                <a:solidFill>
                  <a:schemeClr val="dk1"/>
                </a:solidFill>
                <a:latin typeface="Times New Roman"/>
                <a:ea typeface="Times New Roman"/>
                <a:cs typeface="Times New Roman"/>
                <a:sym typeface="Times New Roman"/>
              </a:rPr>
              <a:t>Putting value of F crit to ANOVA table</a:t>
            </a:r>
            <a:endParaRPr/>
          </a:p>
        </p:txBody>
      </p:sp>
      <p:pic>
        <p:nvPicPr>
          <p:cNvPr id="661" name="Google Shape;661;p64"/>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662" name="Google Shape;662;p64"/>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64"/>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65"/>
          <p:cNvSpPr txBox="1"/>
          <p:nvPr/>
        </p:nvSpPr>
        <p:spPr>
          <a:xfrm>
            <a:off x="1066800" y="2057400"/>
            <a:ext cx="10058400" cy="1200300"/>
          </a:xfrm>
          <a:prstGeom prst="rect">
            <a:avLst/>
          </a:prstGeom>
          <a:noFill/>
          <a:ln>
            <a:noFill/>
          </a:ln>
        </p:spPr>
        <p:txBody>
          <a:bodyPr anchorCtr="0" anchor="t" bIns="45700" lIns="91425" spcFirstLastPara="1" rIns="91425" wrap="square" tIns="45700">
            <a:noAutofit/>
          </a:bodyPr>
          <a:lstStyle/>
          <a:p>
            <a:pPr indent="0" lvl="1" marL="58737" marR="0" rtl="0" algn="l">
              <a:lnSpc>
                <a:spcPct val="100000"/>
              </a:lnSpc>
              <a:spcBef>
                <a:spcPts val="0"/>
              </a:spcBef>
              <a:spcAft>
                <a:spcPts val="0"/>
              </a:spcAft>
              <a:buClr>
                <a:schemeClr val="dk1"/>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a:p>
            <a:pPr indent="-152400" lvl="1" marL="58737"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Times New Roman"/>
                <a:ea typeface="Times New Roman"/>
                <a:cs typeface="Times New Roman"/>
                <a:sym typeface="Times New Roman"/>
              </a:rPr>
              <a:t>If the F-value ( f )is larger than the f critical value (f crit)</a:t>
            </a:r>
            <a:endParaRPr/>
          </a:p>
          <a:p>
            <a:pPr indent="-152400" lvl="1" marL="58737" marR="0" rtl="0" algn="l">
              <a:lnSpc>
                <a:spcPct val="100000"/>
              </a:lnSpc>
              <a:spcBef>
                <a:spcPts val="0"/>
              </a:spcBef>
              <a:spcAft>
                <a:spcPts val="0"/>
              </a:spcAft>
              <a:buClr>
                <a:schemeClr val="dk1"/>
              </a:buClr>
              <a:buSzPts val="2400"/>
              <a:buFont typeface="Arial"/>
              <a:buChar char="•"/>
            </a:pPr>
            <a:r>
              <a:rPr b="0" i="0" lang="en-US" sz="2400" u="none" cap="none" strike="noStrike">
                <a:solidFill>
                  <a:schemeClr val="dk1"/>
                </a:solidFill>
                <a:latin typeface="Times New Roman"/>
                <a:ea typeface="Times New Roman"/>
                <a:cs typeface="Times New Roman"/>
                <a:sym typeface="Times New Roman"/>
              </a:rPr>
              <a:t>If the p-value is smaller than your chosen alpha level.</a:t>
            </a:r>
            <a:endParaRPr/>
          </a:p>
        </p:txBody>
      </p:sp>
      <p:pic>
        <p:nvPicPr>
          <p:cNvPr id="669" name="Google Shape;669;p65"/>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670" name="Google Shape;670;p65"/>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5"/>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65"/>
          <p:cNvSpPr txBox="1"/>
          <p:nvPr/>
        </p:nvSpPr>
        <p:spPr>
          <a:xfrm>
            <a:off x="428650" y="442925"/>
            <a:ext cx="97584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900">
                <a:solidFill>
                  <a:srgbClr val="00A1FF"/>
                </a:solidFill>
                <a:latin typeface="Lato Black"/>
                <a:ea typeface="Lato Black"/>
                <a:cs typeface="Lato Black"/>
                <a:sym typeface="Lato Black"/>
              </a:rPr>
              <a:t>F value and Critical Value</a:t>
            </a:r>
            <a:endParaRPr sz="3700">
              <a:solidFill>
                <a:schemeClr val="dk1"/>
              </a:solidFill>
            </a:endParaRPr>
          </a:p>
        </p:txBody>
      </p:sp>
      <p:cxnSp>
        <p:nvCxnSpPr>
          <p:cNvPr id="673" name="Google Shape;673;p65"/>
          <p:cNvCxnSpPr/>
          <p:nvPr/>
        </p:nvCxnSpPr>
        <p:spPr>
          <a:xfrm flipH="1" rot="10800000">
            <a:off x="478650" y="1143050"/>
            <a:ext cx="5900700" cy="87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66"/>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900">
                <a:solidFill>
                  <a:srgbClr val="00A1FF"/>
                </a:solidFill>
                <a:latin typeface="Lato Black"/>
                <a:ea typeface="Lato Black"/>
                <a:cs typeface="Lato Black"/>
                <a:sym typeface="Lato Black"/>
              </a:rPr>
              <a:t>One way ANOVA : Interpretation</a:t>
            </a:r>
            <a:endParaRPr/>
          </a:p>
        </p:txBody>
      </p:sp>
      <p:sp>
        <p:nvSpPr>
          <p:cNvPr id="679" name="Google Shape;679;p66"/>
          <p:cNvSpPr txBox="1"/>
          <p:nvPr>
            <p:ph idx="1" type="body"/>
          </p:nvPr>
        </p:nvSpPr>
        <p:spPr>
          <a:xfrm>
            <a:off x="609600" y="1600200"/>
            <a:ext cx="10972800" cy="46482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chemeClr val="dk1"/>
              </a:buClr>
              <a:buSzPts val="2600"/>
              <a:buFont typeface="Times New Roman"/>
              <a:buChar char="•"/>
            </a:pPr>
            <a:r>
              <a:rPr b="0" i="0" lang="en-US" sz="2600" u="none">
                <a:solidFill>
                  <a:schemeClr val="dk1"/>
                </a:solidFill>
                <a:latin typeface="Times New Roman"/>
                <a:ea typeface="Times New Roman"/>
                <a:cs typeface="Times New Roman"/>
                <a:sym typeface="Times New Roman"/>
              </a:rPr>
              <a:t>Our obtained F of 11.10 is greater than the critical F of 3.32 i.e. F</a:t>
            </a:r>
            <a:r>
              <a:rPr b="0" baseline="-25000" i="0" lang="en-US" sz="2600" u="none">
                <a:solidFill>
                  <a:schemeClr val="dk1"/>
                </a:solidFill>
                <a:latin typeface="Times New Roman"/>
                <a:ea typeface="Times New Roman"/>
                <a:cs typeface="Times New Roman"/>
                <a:sym typeface="Times New Roman"/>
              </a:rPr>
              <a:t>calculated </a:t>
            </a:r>
            <a:r>
              <a:rPr b="0" i="0" lang="en-US" sz="2600" u="none">
                <a:solidFill>
                  <a:schemeClr val="dk1"/>
                </a:solidFill>
                <a:latin typeface="Times New Roman"/>
                <a:ea typeface="Times New Roman"/>
                <a:cs typeface="Times New Roman"/>
                <a:sym typeface="Times New Roman"/>
              </a:rPr>
              <a:t>&gt; F</a:t>
            </a:r>
            <a:r>
              <a:rPr b="0" baseline="-25000" i="0" lang="en-US" sz="2600" u="none">
                <a:solidFill>
                  <a:schemeClr val="dk1"/>
                </a:solidFill>
                <a:latin typeface="Times New Roman"/>
                <a:ea typeface="Times New Roman"/>
                <a:cs typeface="Times New Roman"/>
                <a:sym typeface="Times New Roman"/>
              </a:rPr>
              <a:t>critical</a:t>
            </a:r>
            <a:r>
              <a:rPr b="0" i="0" lang="en-US" sz="2600" u="none">
                <a:solidFill>
                  <a:schemeClr val="dk1"/>
                </a:solidFill>
                <a:latin typeface="Times New Roman"/>
                <a:ea typeface="Times New Roman"/>
                <a:cs typeface="Times New Roman"/>
                <a:sym typeface="Times New Roman"/>
              </a:rPr>
              <a:t> and p- value is less than 0.05</a:t>
            </a:r>
            <a:endParaRPr/>
          </a:p>
          <a:p>
            <a:pPr indent="-177800" lvl="0" marL="342900" marR="0" rtl="0" algn="l">
              <a:lnSpc>
                <a:spcPct val="100000"/>
              </a:lnSpc>
              <a:spcBef>
                <a:spcPts val="520"/>
              </a:spcBef>
              <a:spcAft>
                <a:spcPts val="0"/>
              </a:spcAft>
              <a:buClr>
                <a:schemeClr val="dk1"/>
              </a:buClr>
              <a:buSzPts val="2600"/>
              <a:buFont typeface="Arial"/>
              <a:buNone/>
            </a:pPr>
            <a:r>
              <a:t/>
            </a:r>
            <a:endParaRPr b="0" i="0" sz="2600" u="none">
              <a:solidFill>
                <a:schemeClr val="dk1"/>
              </a:solidFill>
              <a:latin typeface="Times New Roman"/>
              <a:ea typeface="Times New Roman"/>
              <a:cs typeface="Times New Roman"/>
              <a:sym typeface="Times New Roman"/>
            </a:endParaRPr>
          </a:p>
          <a:p>
            <a:pPr indent="-342900" lvl="0" marL="342900" marR="0" rtl="0" algn="l">
              <a:lnSpc>
                <a:spcPct val="100000"/>
              </a:lnSpc>
              <a:spcBef>
                <a:spcPts val="520"/>
              </a:spcBef>
              <a:spcAft>
                <a:spcPts val="0"/>
              </a:spcAft>
              <a:buClr>
                <a:schemeClr val="dk1"/>
              </a:buClr>
              <a:buSzPts val="2600"/>
              <a:buFont typeface="Times New Roman"/>
              <a:buChar char="•"/>
            </a:pPr>
            <a:r>
              <a:rPr b="0" i="0" lang="en-US" sz="2600" u="none">
                <a:solidFill>
                  <a:schemeClr val="dk1"/>
                </a:solidFill>
                <a:latin typeface="Times New Roman"/>
                <a:ea typeface="Times New Roman"/>
                <a:cs typeface="Times New Roman"/>
                <a:sym typeface="Times New Roman"/>
              </a:rPr>
              <a:t>We reject the null hypothesis and accept the alternative hypothesis that there is at least a difference between two of the group means.</a:t>
            </a:r>
            <a:endParaRPr/>
          </a:p>
          <a:p>
            <a:pPr indent="-177800" lvl="0" marL="342900" marR="0" rtl="0" algn="l">
              <a:lnSpc>
                <a:spcPct val="100000"/>
              </a:lnSpc>
              <a:spcBef>
                <a:spcPts val="520"/>
              </a:spcBef>
              <a:spcAft>
                <a:spcPts val="0"/>
              </a:spcAft>
              <a:buClr>
                <a:schemeClr val="dk1"/>
              </a:buClr>
              <a:buSzPts val="2600"/>
              <a:buFont typeface="Arial"/>
              <a:buNone/>
            </a:pPr>
            <a:r>
              <a:t/>
            </a:r>
            <a:endParaRPr b="0" i="0" sz="2600" u="none">
              <a:solidFill>
                <a:schemeClr val="dk1"/>
              </a:solidFill>
              <a:latin typeface="Times New Roman"/>
              <a:ea typeface="Times New Roman"/>
              <a:cs typeface="Times New Roman"/>
              <a:sym typeface="Times New Roman"/>
            </a:endParaRPr>
          </a:p>
          <a:p>
            <a:pPr indent="-342900" lvl="0" marL="342900" marR="0" rtl="0" algn="l">
              <a:lnSpc>
                <a:spcPct val="100000"/>
              </a:lnSpc>
              <a:spcBef>
                <a:spcPts val="520"/>
              </a:spcBef>
              <a:spcAft>
                <a:spcPts val="0"/>
              </a:spcAft>
              <a:buClr>
                <a:schemeClr val="dk1"/>
              </a:buClr>
              <a:buSzPts val="2600"/>
              <a:buFont typeface="Times New Roman"/>
              <a:buChar char="•"/>
            </a:pPr>
            <a:r>
              <a:rPr b="0" i="0" lang="en-US" sz="2600" u="none">
                <a:solidFill>
                  <a:schemeClr val="dk1"/>
                </a:solidFill>
                <a:latin typeface="Times New Roman"/>
                <a:ea typeface="Times New Roman"/>
                <a:cs typeface="Times New Roman"/>
                <a:sym typeface="Times New Roman"/>
              </a:rPr>
              <a:t>If F</a:t>
            </a:r>
            <a:r>
              <a:rPr b="0" baseline="-25000" i="0" lang="en-US" sz="2600" u="none">
                <a:solidFill>
                  <a:schemeClr val="dk1"/>
                </a:solidFill>
                <a:latin typeface="Times New Roman"/>
                <a:ea typeface="Times New Roman"/>
                <a:cs typeface="Times New Roman"/>
                <a:sym typeface="Times New Roman"/>
              </a:rPr>
              <a:t>cal</a:t>
            </a:r>
            <a:r>
              <a:rPr b="0" i="0" lang="en-US" sz="2600" u="none">
                <a:solidFill>
                  <a:schemeClr val="dk1"/>
                </a:solidFill>
                <a:latin typeface="Times New Roman"/>
                <a:ea typeface="Times New Roman"/>
                <a:cs typeface="Times New Roman"/>
                <a:sym typeface="Times New Roman"/>
              </a:rPr>
              <a:t> &lt; F</a:t>
            </a:r>
            <a:r>
              <a:rPr b="0" baseline="-25000" i="0" lang="en-US" sz="2600" u="none">
                <a:solidFill>
                  <a:schemeClr val="dk1"/>
                </a:solidFill>
                <a:latin typeface="Times New Roman"/>
                <a:ea typeface="Times New Roman"/>
                <a:cs typeface="Times New Roman"/>
                <a:sym typeface="Times New Roman"/>
              </a:rPr>
              <a:t>crit </a:t>
            </a:r>
            <a:r>
              <a:rPr b="0" i="0" lang="en-US" sz="2600" u="none">
                <a:solidFill>
                  <a:schemeClr val="dk1"/>
                </a:solidFill>
                <a:latin typeface="Times New Roman"/>
                <a:ea typeface="Times New Roman"/>
                <a:cs typeface="Times New Roman"/>
                <a:sym typeface="Times New Roman"/>
              </a:rPr>
              <a:t>, We fail to reject the null hypothesis and conclude that there are no significant differences between the group means.</a:t>
            </a:r>
            <a:endParaRPr/>
          </a:p>
        </p:txBody>
      </p:sp>
      <p:pic>
        <p:nvPicPr>
          <p:cNvPr id="680" name="Google Shape;680;p66"/>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681" name="Google Shape;681;p66"/>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66"/>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3" name="Google Shape;683;p66"/>
          <p:cNvCxnSpPr/>
          <p:nvPr/>
        </p:nvCxnSpPr>
        <p:spPr>
          <a:xfrm flipH="1" rot="10800000">
            <a:off x="735825" y="1186000"/>
            <a:ext cx="7479600" cy="372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67"/>
          <p:cNvSpPr txBox="1"/>
          <p:nvPr/>
        </p:nvSpPr>
        <p:spPr>
          <a:xfrm>
            <a:off x="711200" y="1371600"/>
            <a:ext cx="10363200" cy="646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r>
              <a:rPr b="0" i="0" lang="en-US" sz="1800" u="none">
                <a:solidFill>
                  <a:schemeClr val="dk1"/>
                </a:solidFill>
                <a:latin typeface="Arial"/>
                <a:ea typeface="Arial"/>
                <a:cs typeface="Arial"/>
                <a:sym typeface="Arial"/>
              </a:rPr>
              <a:t>This test is designed for more than  two groups of objects studies to see if  each group is affected by two different  experimental conditions.</a:t>
            </a:r>
            <a:endParaRPr/>
          </a:p>
        </p:txBody>
      </p:sp>
      <p:sp>
        <p:nvSpPr>
          <p:cNvPr id="689" name="Google Shape;689;p67"/>
          <p:cNvSpPr txBox="1"/>
          <p:nvPr/>
        </p:nvSpPr>
        <p:spPr>
          <a:xfrm>
            <a:off x="609600" y="274637"/>
            <a:ext cx="10972800" cy="1143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900">
                <a:solidFill>
                  <a:srgbClr val="00A1FF"/>
                </a:solidFill>
                <a:latin typeface="Lato Black"/>
                <a:ea typeface="Lato Black"/>
                <a:cs typeface="Lato Black"/>
                <a:sym typeface="Lato Black"/>
              </a:rPr>
              <a:t>Two </a:t>
            </a:r>
            <a:r>
              <a:rPr lang="en-US" sz="3900">
                <a:solidFill>
                  <a:srgbClr val="00A1FF"/>
                </a:solidFill>
                <a:latin typeface="Lato Black"/>
                <a:ea typeface="Lato Black"/>
                <a:cs typeface="Lato Black"/>
                <a:sym typeface="Lato Black"/>
              </a:rPr>
              <a:t>way ANOVA : Interpretation</a:t>
            </a:r>
            <a:endParaRPr/>
          </a:p>
        </p:txBody>
      </p:sp>
      <p:pic>
        <p:nvPicPr>
          <p:cNvPr id="690" name="Google Shape;690;p67"/>
          <p:cNvPicPr preferRelativeResize="0"/>
          <p:nvPr/>
        </p:nvPicPr>
        <p:blipFill rotWithShape="1">
          <a:blip r:embed="rId3">
            <a:alphaModFix/>
          </a:blip>
          <a:srcRect b="0" l="0" r="0" t="9477"/>
          <a:stretch/>
        </p:blipFill>
        <p:spPr>
          <a:xfrm>
            <a:off x="573625" y="2017702"/>
            <a:ext cx="11025701" cy="3797325"/>
          </a:xfrm>
          <a:prstGeom prst="rect">
            <a:avLst/>
          </a:prstGeom>
          <a:noFill/>
          <a:ln>
            <a:noFill/>
          </a:ln>
        </p:spPr>
      </p:pic>
      <p:pic>
        <p:nvPicPr>
          <p:cNvPr id="691" name="Google Shape;691;p67"/>
          <p:cNvPicPr preferRelativeResize="0"/>
          <p:nvPr/>
        </p:nvPicPr>
        <p:blipFill>
          <a:blip r:embed="rId4">
            <a:alphaModFix/>
          </a:blip>
          <a:stretch>
            <a:fillRect/>
          </a:stretch>
        </p:blipFill>
        <p:spPr>
          <a:xfrm>
            <a:off x="668000" y="5969000"/>
            <a:ext cx="1700618" cy="439276"/>
          </a:xfrm>
          <a:prstGeom prst="rect">
            <a:avLst/>
          </a:prstGeom>
          <a:noFill/>
          <a:ln>
            <a:noFill/>
          </a:ln>
        </p:spPr>
      </p:pic>
      <p:sp>
        <p:nvSpPr>
          <p:cNvPr id="692" name="Google Shape;692;p67"/>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67"/>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4" name="Google Shape;694;p67"/>
          <p:cNvCxnSpPr/>
          <p:nvPr/>
        </p:nvCxnSpPr>
        <p:spPr>
          <a:xfrm flipH="1" rot="10800000">
            <a:off x="573625" y="943100"/>
            <a:ext cx="7670400" cy="372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3"/>
          <p:cNvSpPr txBox="1"/>
          <p:nvPr>
            <p:ph idx="4294967295" type="title"/>
          </p:nvPr>
        </p:nvSpPr>
        <p:spPr>
          <a:xfrm>
            <a:off x="668000" y="469150"/>
            <a:ext cx="10974300" cy="505200"/>
          </a:xfrm>
          <a:prstGeom prst="rect">
            <a:avLst/>
          </a:prstGeom>
          <a:noFill/>
          <a:ln>
            <a:noFill/>
          </a:ln>
        </p:spPr>
        <p:txBody>
          <a:bodyPr anchorCtr="0" anchor="t" bIns="0" lIns="0" spcFirstLastPara="1" rIns="0" wrap="square" tIns="12700">
            <a:noAutofit/>
          </a:bodyPr>
          <a:lstStyle/>
          <a:p>
            <a:pPr indent="0" lvl="0" marL="12700" rtl="0" algn="l">
              <a:lnSpc>
                <a:spcPct val="100000"/>
              </a:lnSpc>
              <a:spcBef>
                <a:spcPts val="0"/>
              </a:spcBef>
              <a:spcAft>
                <a:spcPts val="0"/>
              </a:spcAft>
              <a:buNone/>
            </a:pPr>
            <a:r>
              <a:rPr lang="en-US" sz="4200">
                <a:solidFill>
                  <a:srgbClr val="00A1FF"/>
                </a:solidFill>
                <a:latin typeface="Lato Black"/>
                <a:ea typeface="Lato Black"/>
                <a:cs typeface="Lato Black"/>
                <a:sym typeface="Lato Black"/>
              </a:rPr>
              <a:t>WORKING WITH SAMPLES</a:t>
            </a:r>
            <a:endParaRPr b="0" sz="4200">
              <a:solidFill>
                <a:srgbClr val="00A1FF"/>
              </a:solidFill>
              <a:latin typeface="Lato Black"/>
              <a:ea typeface="Lato Black"/>
              <a:cs typeface="Lato Black"/>
              <a:sym typeface="Lato Black"/>
            </a:endParaRPr>
          </a:p>
        </p:txBody>
      </p:sp>
      <p:sp>
        <p:nvSpPr>
          <p:cNvPr id="160" name="Google Shape;160;p23"/>
          <p:cNvSpPr/>
          <p:nvPr/>
        </p:nvSpPr>
        <p:spPr>
          <a:xfrm rot="-2573517">
            <a:off x="10909766" y="-338566"/>
            <a:ext cx="1793517" cy="170498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3"/>
          <p:cNvSpPr/>
          <p:nvPr/>
        </p:nvSpPr>
        <p:spPr>
          <a:xfrm flipH="1">
            <a:off x="11208850" y="1502615"/>
            <a:ext cx="350700" cy="350700"/>
          </a:xfrm>
          <a:prstGeom prst="ellipse">
            <a:avLst/>
          </a:prstGeom>
          <a:solidFill>
            <a:srgbClr val="00FFD0">
              <a:alpha val="5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3"/>
          <p:cNvSpPr/>
          <p:nvPr/>
        </p:nvSpPr>
        <p:spPr>
          <a:xfrm flipH="1">
            <a:off x="10870900" y="96724"/>
            <a:ext cx="505200" cy="505200"/>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 name="Google Shape;163;p23"/>
          <p:cNvGrpSpPr/>
          <p:nvPr/>
        </p:nvGrpSpPr>
        <p:grpSpPr>
          <a:xfrm>
            <a:off x="198275" y="2049851"/>
            <a:ext cx="6941773" cy="3158408"/>
            <a:chOff x="198275" y="2049851"/>
            <a:chExt cx="6941773" cy="3158408"/>
          </a:xfrm>
        </p:grpSpPr>
        <p:pic>
          <p:nvPicPr>
            <p:cNvPr id="164" name="Google Shape;164;p23"/>
            <p:cNvPicPr preferRelativeResize="0"/>
            <p:nvPr/>
          </p:nvPicPr>
          <p:blipFill>
            <a:blip r:embed="rId3">
              <a:alphaModFix/>
            </a:blip>
            <a:stretch>
              <a:fillRect/>
            </a:stretch>
          </p:blipFill>
          <p:spPr>
            <a:xfrm>
              <a:off x="198275" y="2049851"/>
              <a:ext cx="4208779" cy="3158408"/>
            </a:xfrm>
            <a:prstGeom prst="rect">
              <a:avLst/>
            </a:prstGeom>
            <a:noFill/>
            <a:ln>
              <a:noFill/>
            </a:ln>
          </p:spPr>
        </p:pic>
        <p:sp>
          <p:nvSpPr>
            <p:cNvPr id="165" name="Google Shape;165;p23"/>
            <p:cNvSpPr/>
            <p:nvPr/>
          </p:nvSpPr>
          <p:spPr>
            <a:xfrm>
              <a:off x="1254932" y="3218083"/>
              <a:ext cx="1302300" cy="8568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3"/>
            <p:cNvSpPr/>
            <p:nvPr/>
          </p:nvSpPr>
          <p:spPr>
            <a:xfrm>
              <a:off x="2557328" y="2294746"/>
              <a:ext cx="1302300" cy="8568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3"/>
            <p:cNvSpPr/>
            <p:nvPr/>
          </p:nvSpPr>
          <p:spPr>
            <a:xfrm>
              <a:off x="2797425" y="4099497"/>
              <a:ext cx="1302300" cy="8568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8" name="Google Shape;168;p23"/>
            <p:cNvCxnSpPr>
              <a:stCxn id="166" idx="3"/>
            </p:cNvCxnSpPr>
            <p:nvPr/>
          </p:nvCxnSpPr>
          <p:spPr>
            <a:xfrm flipH="1" rot="10800000">
              <a:off x="3859628" y="2574346"/>
              <a:ext cx="1279200" cy="148800"/>
            </a:xfrm>
            <a:prstGeom prst="straightConnector1">
              <a:avLst/>
            </a:prstGeom>
            <a:noFill/>
            <a:ln cap="flat" cmpd="sng" w="9525">
              <a:solidFill>
                <a:schemeClr val="dk2"/>
              </a:solidFill>
              <a:prstDash val="solid"/>
              <a:round/>
              <a:headEnd len="med" w="med" type="none"/>
              <a:tailEnd len="med" w="med" type="triangle"/>
            </a:ln>
          </p:spPr>
        </p:cxnSp>
        <p:cxnSp>
          <p:nvCxnSpPr>
            <p:cNvPr id="169" name="Google Shape;169;p23"/>
            <p:cNvCxnSpPr>
              <a:stCxn id="165" idx="3"/>
            </p:cNvCxnSpPr>
            <p:nvPr/>
          </p:nvCxnSpPr>
          <p:spPr>
            <a:xfrm flipH="1" rot="10800000">
              <a:off x="2557232" y="3464383"/>
              <a:ext cx="2514300" cy="182100"/>
            </a:xfrm>
            <a:prstGeom prst="straightConnector1">
              <a:avLst/>
            </a:prstGeom>
            <a:noFill/>
            <a:ln cap="flat" cmpd="sng" w="9525">
              <a:solidFill>
                <a:schemeClr val="dk2"/>
              </a:solidFill>
              <a:prstDash val="solid"/>
              <a:round/>
              <a:headEnd len="med" w="med" type="none"/>
              <a:tailEnd len="med" w="med" type="triangle"/>
            </a:ln>
          </p:spPr>
        </p:cxnSp>
        <p:cxnSp>
          <p:nvCxnSpPr>
            <p:cNvPr id="170" name="Google Shape;170;p23"/>
            <p:cNvCxnSpPr>
              <a:stCxn id="167" idx="3"/>
            </p:cNvCxnSpPr>
            <p:nvPr/>
          </p:nvCxnSpPr>
          <p:spPr>
            <a:xfrm>
              <a:off x="4099725" y="4527897"/>
              <a:ext cx="972000" cy="78600"/>
            </a:xfrm>
            <a:prstGeom prst="straightConnector1">
              <a:avLst/>
            </a:prstGeom>
            <a:noFill/>
            <a:ln cap="flat" cmpd="sng" w="9525">
              <a:solidFill>
                <a:schemeClr val="dk2"/>
              </a:solidFill>
              <a:prstDash val="solid"/>
              <a:round/>
              <a:headEnd len="med" w="med" type="none"/>
              <a:tailEnd len="med" w="med" type="triangle"/>
            </a:ln>
          </p:spPr>
        </p:cxnSp>
        <p:sp>
          <p:nvSpPr>
            <p:cNvPr id="171" name="Google Shape;171;p23"/>
            <p:cNvSpPr txBox="1"/>
            <p:nvPr/>
          </p:nvSpPr>
          <p:spPr>
            <a:xfrm>
              <a:off x="5053848" y="2238315"/>
              <a:ext cx="2086200" cy="38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t>Sample 1</a:t>
              </a:r>
              <a:endParaRPr b="1"/>
            </a:p>
            <a:p>
              <a:pPr indent="0" lvl="0" marL="0" rtl="0" algn="l">
                <a:spcBef>
                  <a:spcPts val="0"/>
                </a:spcBef>
                <a:spcAft>
                  <a:spcPts val="0"/>
                </a:spcAft>
                <a:buNone/>
              </a:pPr>
              <a:r>
                <a:rPr i="1" lang="en-US"/>
                <a:t>x </a:t>
              </a:r>
              <a:r>
                <a:rPr lang="en-US"/>
                <a:t>=</a:t>
              </a:r>
              <a:r>
                <a:rPr i="1" lang="en-US"/>
                <a:t> 139</a:t>
              </a:r>
              <a:endParaRPr/>
            </a:p>
          </p:txBody>
        </p:sp>
        <p:sp>
          <p:nvSpPr>
            <p:cNvPr id="172" name="Google Shape;172;p23"/>
            <p:cNvSpPr txBox="1"/>
            <p:nvPr/>
          </p:nvSpPr>
          <p:spPr>
            <a:xfrm>
              <a:off x="5053848" y="3151684"/>
              <a:ext cx="2086200" cy="38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t>Sample 2</a:t>
              </a:r>
              <a:endParaRPr b="1"/>
            </a:p>
            <a:p>
              <a:pPr indent="0" lvl="0" marL="0" rtl="0" algn="l">
                <a:spcBef>
                  <a:spcPts val="0"/>
                </a:spcBef>
                <a:spcAft>
                  <a:spcPts val="0"/>
                </a:spcAft>
                <a:buNone/>
              </a:pPr>
              <a:r>
                <a:rPr i="1" lang="en-US"/>
                <a:t>x </a:t>
              </a:r>
              <a:r>
                <a:rPr lang="en-US"/>
                <a:t>=</a:t>
              </a:r>
              <a:r>
                <a:rPr i="1" lang="en-US"/>
                <a:t> 143</a:t>
              </a:r>
              <a:endParaRPr/>
            </a:p>
          </p:txBody>
        </p:sp>
        <p:sp>
          <p:nvSpPr>
            <p:cNvPr id="173" name="Google Shape;173;p23"/>
            <p:cNvSpPr txBox="1"/>
            <p:nvPr/>
          </p:nvSpPr>
          <p:spPr>
            <a:xfrm>
              <a:off x="5053848" y="4451936"/>
              <a:ext cx="2086200" cy="38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t>Sample 3</a:t>
              </a:r>
              <a:endParaRPr b="1"/>
            </a:p>
            <a:p>
              <a:pPr indent="0" lvl="0" marL="0" rtl="0" algn="l">
                <a:spcBef>
                  <a:spcPts val="0"/>
                </a:spcBef>
                <a:spcAft>
                  <a:spcPts val="0"/>
                </a:spcAft>
                <a:buNone/>
              </a:pPr>
              <a:r>
                <a:rPr i="1" lang="en-US"/>
                <a:t>x </a:t>
              </a:r>
              <a:r>
                <a:rPr lang="en-US"/>
                <a:t>=</a:t>
              </a:r>
              <a:r>
                <a:rPr i="1" lang="en-US"/>
                <a:t> 138</a:t>
              </a:r>
              <a:endParaRPr/>
            </a:p>
          </p:txBody>
        </p:sp>
      </p:grpSp>
      <p:sp>
        <p:nvSpPr>
          <p:cNvPr id="174" name="Google Shape;174;p23"/>
          <p:cNvSpPr txBox="1"/>
          <p:nvPr/>
        </p:nvSpPr>
        <p:spPr>
          <a:xfrm>
            <a:off x="6266525" y="2177250"/>
            <a:ext cx="5824500" cy="2731800"/>
          </a:xfrm>
          <a:prstGeom prst="rect">
            <a:avLst/>
          </a:prstGeom>
          <a:noFill/>
          <a:ln>
            <a:noFill/>
          </a:ln>
        </p:spPr>
        <p:txBody>
          <a:bodyPr anchorCtr="0" anchor="t" bIns="91425" lIns="91425" spcFirstLastPara="1" rIns="91425" wrap="square" tIns="91425">
            <a:noAutofit/>
          </a:bodyPr>
          <a:lstStyle/>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Different samples may have different means</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Inherent variability in sample means</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Distribution of sample means is called ‘Sampling distribution’</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p:txBody>
      </p:sp>
      <p:cxnSp>
        <p:nvCxnSpPr>
          <p:cNvPr id="175" name="Google Shape;175;p23"/>
          <p:cNvCxnSpPr/>
          <p:nvPr/>
        </p:nvCxnSpPr>
        <p:spPr>
          <a:xfrm>
            <a:off x="686341" y="1232476"/>
            <a:ext cx="6735900" cy="0"/>
          </a:xfrm>
          <a:prstGeom prst="straightConnector1">
            <a:avLst/>
          </a:prstGeom>
          <a:noFill/>
          <a:ln cap="flat" cmpd="sng" w="76200">
            <a:solidFill>
              <a:schemeClr val="dk2"/>
            </a:solidFill>
            <a:prstDash val="solid"/>
            <a:round/>
            <a:headEnd len="med" w="med" type="none"/>
            <a:tailEnd len="med" w="med" type="none"/>
          </a:ln>
        </p:spPr>
      </p:cxnSp>
      <p:pic>
        <p:nvPicPr>
          <p:cNvPr id="176" name="Google Shape;176;p23"/>
          <p:cNvPicPr preferRelativeResize="0"/>
          <p:nvPr/>
        </p:nvPicPr>
        <p:blipFill>
          <a:blip r:embed="rId4">
            <a:alphaModFix/>
          </a:blip>
          <a:stretch>
            <a:fillRect/>
          </a:stretch>
        </p:blipFill>
        <p:spPr>
          <a:xfrm>
            <a:off x="668000" y="5969000"/>
            <a:ext cx="1700618" cy="4392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9"/>
                                        </p:tgtEl>
                                        <p:attrNameLst>
                                          <p:attrName>style.visibility</p:attrName>
                                        </p:attrNameLst>
                                      </p:cBhvr>
                                      <p:to>
                                        <p:strVal val="visible"/>
                                      </p:to>
                                    </p:set>
                                    <p:anim calcmode="lin" valueType="num">
                                      <p:cBhvr additive="base">
                                        <p:cTn dur="1000"/>
                                        <p:tgtEl>
                                          <p:spTgt spid="159"/>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75"/>
                                        </p:tgtEl>
                                        <p:attrNameLst>
                                          <p:attrName>style.visibility</p:attrName>
                                        </p:attrNameLst>
                                      </p:cBhvr>
                                      <p:to>
                                        <p:strVal val="visible"/>
                                      </p:to>
                                    </p:set>
                                    <p:anim calcmode="lin" valueType="num">
                                      <p:cBhvr additive="base">
                                        <p:cTn dur="1000"/>
                                        <p:tgtEl>
                                          <p:spTgt spid="17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0" st="0"/>
                                            </p:txEl>
                                          </p:spTgt>
                                        </p:tgtEl>
                                        <p:attrNameLst>
                                          <p:attrName>style.visibility</p:attrName>
                                        </p:attrNameLst>
                                      </p:cBhvr>
                                      <p:to>
                                        <p:strVal val="visible"/>
                                      </p:to>
                                    </p:set>
                                    <p:animEffect filter="fade" transition="in">
                                      <p:cBhvr>
                                        <p:cTn dur="1000"/>
                                        <p:tgtEl>
                                          <p:spTgt spid="17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1" st="1"/>
                                            </p:txEl>
                                          </p:spTgt>
                                        </p:tgtEl>
                                        <p:attrNameLst>
                                          <p:attrName>style.visibility</p:attrName>
                                        </p:attrNameLst>
                                      </p:cBhvr>
                                      <p:to>
                                        <p:strVal val="visible"/>
                                      </p:to>
                                    </p:set>
                                    <p:animEffect filter="fade" transition="in">
                                      <p:cBhvr>
                                        <p:cTn dur="1000"/>
                                        <p:tgtEl>
                                          <p:spTgt spid="17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2" st="2"/>
                                            </p:txEl>
                                          </p:spTgt>
                                        </p:tgtEl>
                                        <p:attrNameLst>
                                          <p:attrName>style.visibility</p:attrName>
                                        </p:attrNameLst>
                                      </p:cBhvr>
                                      <p:to>
                                        <p:strVal val="visible"/>
                                      </p:to>
                                    </p:set>
                                    <p:animEffect filter="fade" transition="in">
                                      <p:cBhvr>
                                        <p:cTn dur="1000"/>
                                        <p:tgtEl>
                                          <p:spTgt spid="17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3" st="3"/>
                                            </p:txEl>
                                          </p:spTgt>
                                        </p:tgtEl>
                                        <p:attrNameLst>
                                          <p:attrName>style.visibility</p:attrName>
                                        </p:attrNameLst>
                                      </p:cBhvr>
                                      <p:to>
                                        <p:strVal val="visible"/>
                                      </p:to>
                                    </p:set>
                                    <p:animEffect filter="fade" transition="in">
                                      <p:cBhvr>
                                        <p:cTn dur="1000"/>
                                        <p:tgtEl>
                                          <p:spTgt spid="17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4" st="4"/>
                                            </p:txEl>
                                          </p:spTgt>
                                        </p:tgtEl>
                                        <p:attrNameLst>
                                          <p:attrName>style.visibility</p:attrName>
                                        </p:attrNameLst>
                                      </p:cBhvr>
                                      <p:to>
                                        <p:strVal val="visible"/>
                                      </p:to>
                                    </p:set>
                                    <p:animEffect filter="fade" transition="in">
                                      <p:cBhvr>
                                        <p:cTn dur="1000"/>
                                        <p:tgtEl>
                                          <p:spTgt spid="17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5" st="5"/>
                                            </p:txEl>
                                          </p:spTgt>
                                        </p:tgtEl>
                                        <p:attrNameLst>
                                          <p:attrName>style.visibility</p:attrName>
                                        </p:attrNameLst>
                                      </p:cBhvr>
                                      <p:to>
                                        <p:strVal val="visible"/>
                                      </p:to>
                                    </p:set>
                                    <p:animEffect filter="fade" transition="in">
                                      <p:cBhvr>
                                        <p:cTn dur="1000"/>
                                        <p:tgtEl>
                                          <p:spTgt spid="17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xEl>
                                              <p:pRg end="6" st="6"/>
                                            </p:txEl>
                                          </p:spTgt>
                                        </p:tgtEl>
                                        <p:attrNameLst>
                                          <p:attrName>style.visibility</p:attrName>
                                        </p:attrNameLst>
                                      </p:cBhvr>
                                      <p:to>
                                        <p:strVal val="visible"/>
                                      </p:to>
                                    </p:set>
                                    <p:animEffect filter="fade" transition="in">
                                      <p:cBhvr>
                                        <p:cTn dur="1000"/>
                                        <p:tgtEl>
                                          <p:spTgt spid="174">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68"/>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900">
                <a:solidFill>
                  <a:srgbClr val="00A1FF"/>
                </a:solidFill>
                <a:latin typeface="Lato Black"/>
                <a:ea typeface="Lato Black"/>
                <a:cs typeface="Lato Black"/>
                <a:sym typeface="Lato Black"/>
              </a:rPr>
              <a:t>Matrix Multiplication</a:t>
            </a:r>
            <a:endParaRPr/>
          </a:p>
        </p:txBody>
      </p:sp>
      <p:sp>
        <p:nvSpPr>
          <p:cNvPr id="700" name="Google Shape;700;p68"/>
          <p:cNvSpPr txBox="1"/>
          <p:nvPr>
            <p:ph idx="1" type="body"/>
          </p:nvPr>
        </p:nvSpPr>
        <p:spPr>
          <a:xfrm>
            <a:off x="609600" y="1600200"/>
            <a:ext cx="10972800" cy="46482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520"/>
              </a:spcBef>
              <a:spcAft>
                <a:spcPts val="0"/>
              </a:spcAft>
              <a:buClr>
                <a:schemeClr val="dk1"/>
              </a:buClr>
              <a:buSzPts val="2600"/>
              <a:buFont typeface="Times New Roman"/>
              <a:buChar char="•"/>
            </a:pPr>
            <a:r>
              <a:rPr lang="en-US"/>
              <a:t>Matrix multiplication is a binary operation whose output is also a matrix when two matrices are multiplied. </a:t>
            </a:r>
            <a:endParaRPr/>
          </a:p>
          <a:p>
            <a:pPr indent="-342900" lvl="0" marL="342900" marR="0" rtl="0" algn="l">
              <a:lnSpc>
                <a:spcPct val="100000"/>
              </a:lnSpc>
              <a:spcBef>
                <a:spcPts val="520"/>
              </a:spcBef>
              <a:spcAft>
                <a:spcPts val="0"/>
              </a:spcAft>
              <a:buClr>
                <a:schemeClr val="dk1"/>
              </a:buClr>
              <a:buSzPts val="2600"/>
              <a:buFont typeface="Times New Roman"/>
              <a:buChar char="•"/>
            </a:pPr>
            <a:r>
              <a:rPr lang="en-US"/>
              <a:t>In linear algebra, the multiplication of matrices is possible only when the matrices are compatible. </a:t>
            </a:r>
            <a:endParaRPr/>
          </a:p>
          <a:p>
            <a:pPr indent="-342900" lvl="0" marL="342900" marR="0" rtl="0" algn="l">
              <a:lnSpc>
                <a:spcPct val="100000"/>
              </a:lnSpc>
              <a:spcBef>
                <a:spcPts val="520"/>
              </a:spcBef>
              <a:spcAft>
                <a:spcPts val="0"/>
              </a:spcAft>
              <a:buClr>
                <a:schemeClr val="dk1"/>
              </a:buClr>
              <a:buSzPts val="2600"/>
              <a:buFont typeface="Times New Roman"/>
              <a:buChar char="•"/>
            </a:pPr>
            <a:r>
              <a:rPr lang="en-US"/>
              <a:t>In general, matrix multiplication, unlike arithmetic multiplication, is not commutative, which means the multiplication of matrix A and B, given as AB, cannot be equal to BA, i.e., AB ≠ BA. </a:t>
            </a:r>
            <a:endParaRPr/>
          </a:p>
          <a:p>
            <a:pPr indent="-342900" lvl="0" marL="342900" marR="0" rtl="0" algn="l">
              <a:lnSpc>
                <a:spcPct val="100000"/>
              </a:lnSpc>
              <a:spcBef>
                <a:spcPts val="520"/>
              </a:spcBef>
              <a:spcAft>
                <a:spcPts val="0"/>
              </a:spcAft>
              <a:buClr>
                <a:schemeClr val="dk1"/>
              </a:buClr>
              <a:buSzPts val="2600"/>
              <a:buFont typeface="Times New Roman"/>
              <a:buChar char="•"/>
            </a:pPr>
            <a:r>
              <a:rPr lang="en-US"/>
              <a:t>Therefore, the order of multiplication for the multiplication of matrices is important.</a:t>
            </a:r>
            <a:endParaRPr/>
          </a:p>
        </p:txBody>
      </p:sp>
      <p:pic>
        <p:nvPicPr>
          <p:cNvPr id="701" name="Google Shape;701;p68"/>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702" name="Google Shape;702;p68"/>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8"/>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4" name="Google Shape;704;p68"/>
          <p:cNvCxnSpPr/>
          <p:nvPr/>
        </p:nvCxnSpPr>
        <p:spPr>
          <a:xfrm flipH="1" rot="10800000">
            <a:off x="735825" y="1186000"/>
            <a:ext cx="7479600" cy="372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69"/>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900">
                <a:solidFill>
                  <a:srgbClr val="00A1FF"/>
                </a:solidFill>
                <a:latin typeface="Lato Black"/>
                <a:ea typeface="Lato Black"/>
                <a:cs typeface="Lato Black"/>
                <a:sym typeface="Lato Black"/>
              </a:rPr>
              <a:t>Matrix Multiplication</a:t>
            </a:r>
            <a:endParaRPr/>
          </a:p>
        </p:txBody>
      </p:sp>
      <p:sp>
        <p:nvSpPr>
          <p:cNvPr id="710" name="Google Shape;710;p69"/>
          <p:cNvSpPr txBox="1"/>
          <p:nvPr>
            <p:ph idx="1" type="body"/>
          </p:nvPr>
        </p:nvSpPr>
        <p:spPr>
          <a:xfrm>
            <a:off x="609600" y="1600200"/>
            <a:ext cx="10972800" cy="46482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520"/>
              </a:spcBef>
              <a:spcAft>
                <a:spcPts val="0"/>
              </a:spcAft>
              <a:buSzPts val="2600"/>
              <a:buFont typeface="Times New Roman"/>
              <a:buChar char="•"/>
            </a:pPr>
            <a:r>
              <a:rPr lang="en-US"/>
              <a:t>Two matrices A and B are said to be compatible if the number of columns in A is equal to the number of rows in B. That means if A is a matrix of order m×n and B is a matrix of order n×p, then we can say that matrices A and B are compatible.</a:t>
            </a:r>
            <a:endParaRPr/>
          </a:p>
          <a:p>
            <a:pPr indent="0" lvl="0" marL="342900" marR="0" rtl="0" algn="l">
              <a:lnSpc>
                <a:spcPct val="100000"/>
              </a:lnSpc>
              <a:spcBef>
                <a:spcPts val="520"/>
              </a:spcBef>
              <a:spcAft>
                <a:spcPts val="0"/>
              </a:spcAft>
              <a:buNone/>
            </a:pPr>
            <a:r>
              <a:t/>
            </a:r>
            <a:endParaRPr/>
          </a:p>
          <a:p>
            <a:pPr indent="0" lvl="0" marL="342900" marR="0" rtl="0" algn="l">
              <a:lnSpc>
                <a:spcPct val="100000"/>
              </a:lnSpc>
              <a:spcBef>
                <a:spcPts val="520"/>
              </a:spcBef>
              <a:spcAft>
                <a:spcPts val="0"/>
              </a:spcAft>
              <a:buNone/>
            </a:pPr>
            <a:r>
              <a:t/>
            </a:r>
            <a:endParaRPr/>
          </a:p>
        </p:txBody>
      </p:sp>
      <p:pic>
        <p:nvPicPr>
          <p:cNvPr id="711" name="Google Shape;711;p69"/>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712" name="Google Shape;712;p69"/>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9"/>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4" name="Google Shape;714;p69"/>
          <p:cNvCxnSpPr/>
          <p:nvPr/>
        </p:nvCxnSpPr>
        <p:spPr>
          <a:xfrm flipH="1" rot="10800000">
            <a:off x="735825" y="1186000"/>
            <a:ext cx="7479600" cy="37200"/>
          </a:xfrm>
          <a:prstGeom prst="straightConnector1">
            <a:avLst/>
          </a:prstGeom>
          <a:noFill/>
          <a:ln cap="flat" cmpd="sng" w="76200">
            <a:solidFill>
              <a:schemeClr val="dk2"/>
            </a:solidFill>
            <a:prstDash val="solid"/>
            <a:round/>
            <a:headEnd len="med" w="med" type="none"/>
            <a:tailEnd len="med" w="med" type="none"/>
          </a:ln>
        </p:spPr>
      </p:cxnSp>
      <p:pic>
        <p:nvPicPr>
          <p:cNvPr id="715" name="Google Shape;715;p69"/>
          <p:cNvPicPr preferRelativeResize="0"/>
          <p:nvPr/>
        </p:nvPicPr>
        <p:blipFill rotWithShape="1">
          <a:blip r:embed="rId4">
            <a:alphaModFix/>
          </a:blip>
          <a:srcRect b="24604" l="22547" r="33145" t="32220"/>
          <a:stretch/>
        </p:blipFill>
        <p:spPr>
          <a:xfrm>
            <a:off x="3211300" y="2929625"/>
            <a:ext cx="5402026" cy="296092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9" name="Shape 719"/>
        <p:cNvGrpSpPr/>
        <p:nvPr/>
      </p:nvGrpSpPr>
      <p:grpSpPr>
        <a:xfrm>
          <a:off x="0" y="0"/>
          <a:ext cx="0" cy="0"/>
          <a:chOff x="0" y="0"/>
          <a:chExt cx="0" cy="0"/>
        </a:xfrm>
      </p:grpSpPr>
      <p:sp>
        <p:nvSpPr>
          <p:cNvPr id="720" name="Google Shape;720;p70"/>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900">
                <a:solidFill>
                  <a:srgbClr val="00A1FF"/>
                </a:solidFill>
                <a:latin typeface="Lato Black"/>
                <a:ea typeface="Lato Black"/>
                <a:cs typeface="Lato Black"/>
                <a:sym typeface="Lato Black"/>
              </a:rPr>
              <a:t>Matrix Multiplication</a:t>
            </a:r>
            <a:endParaRPr/>
          </a:p>
        </p:txBody>
      </p:sp>
      <p:sp>
        <p:nvSpPr>
          <p:cNvPr id="721" name="Google Shape;721;p70"/>
          <p:cNvSpPr txBox="1"/>
          <p:nvPr>
            <p:ph idx="1" type="body"/>
          </p:nvPr>
        </p:nvSpPr>
        <p:spPr>
          <a:xfrm>
            <a:off x="609600" y="1600200"/>
            <a:ext cx="10972800" cy="4648200"/>
          </a:xfrm>
          <a:prstGeom prst="rect">
            <a:avLst/>
          </a:prstGeom>
          <a:noFill/>
          <a:ln>
            <a:noFill/>
          </a:ln>
        </p:spPr>
        <p:txBody>
          <a:bodyPr anchorCtr="0" anchor="t" bIns="45700" lIns="91425" spcFirstLastPara="1" rIns="91425" wrap="square" tIns="45700">
            <a:noAutofit/>
          </a:bodyPr>
          <a:lstStyle/>
          <a:p>
            <a:pPr indent="0" lvl="0" marL="342900" marR="0" rtl="0" algn="l">
              <a:lnSpc>
                <a:spcPct val="100000"/>
              </a:lnSpc>
              <a:spcBef>
                <a:spcPts val="520"/>
              </a:spcBef>
              <a:spcAft>
                <a:spcPts val="0"/>
              </a:spcAft>
              <a:buClr>
                <a:schemeClr val="dk1"/>
              </a:buClr>
              <a:buSzPts val="1100"/>
              <a:buFont typeface="Arial"/>
              <a:buNone/>
            </a:pPr>
            <a:r>
              <a:rPr lang="en-US"/>
              <a:t>For example,</a:t>
            </a:r>
            <a:endParaRPr/>
          </a:p>
          <a:p>
            <a:pPr indent="0" lvl="0" marL="342900" marR="0" rtl="0" algn="l">
              <a:lnSpc>
                <a:spcPct val="100000"/>
              </a:lnSpc>
              <a:spcBef>
                <a:spcPts val="520"/>
              </a:spcBef>
              <a:spcAft>
                <a:spcPts val="0"/>
              </a:spcAft>
              <a:buClr>
                <a:schemeClr val="dk1"/>
              </a:buClr>
              <a:buSzPts val="1100"/>
              <a:buFont typeface="Arial"/>
              <a:buNone/>
            </a:pPr>
            <a:r>
              <a:t/>
            </a:r>
            <a:endParaRPr/>
          </a:p>
          <a:p>
            <a:pPr indent="0" lvl="0" marL="342900" marR="0" rtl="0" algn="l">
              <a:lnSpc>
                <a:spcPct val="100000"/>
              </a:lnSpc>
              <a:spcBef>
                <a:spcPts val="520"/>
              </a:spcBef>
              <a:spcAft>
                <a:spcPts val="0"/>
              </a:spcAft>
              <a:buClr>
                <a:schemeClr val="dk1"/>
              </a:buClr>
              <a:buSzPts val="1100"/>
              <a:buFont typeface="Arial"/>
              <a:buNone/>
            </a:pPr>
            <a:r>
              <a:rPr lang="en-US"/>
              <a:t>a) Multiplying a 4 × 3 matrix by a 3 × 4 matrix is valid and it gives a matrix of order 4 × 4</a:t>
            </a:r>
            <a:endParaRPr/>
          </a:p>
          <a:p>
            <a:pPr indent="0" lvl="0" marL="342900" marR="0" rtl="0" algn="l">
              <a:lnSpc>
                <a:spcPct val="100000"/>
              </a:lnSpc>
              <a:spcBef>
                <a:spcPts val="520"/>
              </a:spcBef>
              <a:spcAft>
                <a:spcPts val="0"/>
              </a:spcAft>
              <a:buClr>
                <a:schemeClr val="dk1"/>
              </a:buClr>
              <a:buSzPts val="1100"/>
              <a:buFont typeface="Arial"/>
              <a:buNone/>
            </a:pPr>
            <a:r>
              <a:t/>
            </a:r>
            <a:endParaRPr/>
          </a:p>
          <a:p>
            <a:pPr indent="0" lvl="0" marL="342900" marR="0" rtl="0" algn="l">
              <a:lnSpc>
                <a:spcPct val="100000"/>
              </a:lnSpc>
              <a:spcBef>
                <a:spcPts val="520"/>
              </a:spcBef>
              <a:spcAft>
                <a:spcPts val="0"/>
              </a:spcAft>
              <a:buClr>
                <a:schemeClr val="dk1"/>
              </a:buClr>
              <a:buSzPts val="1100"/>
              <a:buFont typeface="Arial"/>
              <a:buNone/>
            </a:pPr>
            <a:r>
              <a:rPr lang="en-US"/>
              <a:t>b) 7 × 1 matrix and 1 × 2 matrices are compatible; the product gives a 7 × 2 matrix.</a:t>
            </a:r>
            <a:endParaRPr/>
          </a:p>
          <a:p>
            <a:pPr indent="0" lvl="0" marL="342900" marR="0" rtl="0" algn="l">
              <a:lnSpc>
                <a:spcPct val="100000"/>
              </a:lnSpc>
              <a:spcBef>
                <a:spcPts val="520"/>
              </a:spcBef>
              <a:spcAft>
                <a:spcPts val="0"/>
              </a:spcAft>
              <a:buClr>
                <a:schemeClr val="dk1"/>
              </a:buClr>
              <a:buSzPts val="1100"/>
              <a:buFont typeface="Arial"/>
              <a:buNone/>
            </a:pPr>
            <a:r>
              <a:t/>
            </a:r>
            <a:endParaRPr/>
          </a:p>
          <a:p>
            <a:pPr indent="0" lvl="0" marL="342900" marR="0" rtl="0" algn="l">
              <a:lnSpc>
                <a:spcPct val="100000"/>
              </a:lnSpc>
              <a:spcBef>
                <a:spcPts val="520"/>
              </a:spcBef>
              <a:spcAft>
                <a:spcPts val="0"/>
              </a:spcAft>
              <a:buClr>
                <a:schemeClr val="dk1"/>
              </a:buClr>
              <a:buSzPts val="1100"/>
              <a:buFont typeface="Arial"/>
              <a:buNone/>
            </a:pPr>
            <a:r>
              <a:rPr lang="en-US"/>
              <a:t>c) Multiplication of a 4 × 3 matrix and 2 × 3 matrix is NOT possible.</a:t>
            </a:r>
            <a:endParaRPr/>
          </a:p>
          <a:p>
            <a:pPr indent="0" lvl="0" marL="342900" marR="0" rtl="0" algn="l">
              <a:lnSpc>
                <a:spcPct val="100000"/>
              </a:lnSpc>
              <a:spcBef>
                <a:spcPts val="520"/>
              </a:spcBef>
              <a:spcAft>
                <a:spcPts val="0"/>
              </a:spcAft>
              <a:buNone/>
            </a:pPr>
            <a:r>
              <a:t/>
            </a:r>
            <a:endParaRPr/>
          </a:p>
        </p:txBody>
      </p:sp>
      <p:pic>
        <p:nvPicPr>
          <p:cNvPr id="722" name="Google Shape;722;p70"/>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723" name="Google Shape;723;p70"/>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70"/>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5" name="Google Shape;725;p70"/>
          <p:cNvCxnSpPr/>
          <p:nvPr/>
        </p:nvCxnSpPr>
        <p:spPr>
          <a:xfrm flipH="1" rot="10800000">
            <a:off x="735825" y="1186000"/>
            <a:ext cx="7479600" cy="372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71"/>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900">
                <a:solidFill>
                  <a:srgbClr val="00A1FF"/>
                </a:solidFill>
                <a:latin typeface="Lato Black"/>
                <a:ea typeface="Lato Black"/>
                <a:cs typeface="Lato Black"/>
                <a:sym typeface="Lato Black"/>
              </a:rPr>
              <a:t>Matrix Multiplication Formula</a:t>
            </a:r>
            <a:endParaRPr/>
          </a:p>
        </p:txBody>
      </p:sp>
      <p:sp>
        <p:nvSpPr>
          <p:cNvPr id="731" name="Google Shape;731;p71"/>
          <p:cNvSpPr txBox="1"/>
          <p:nvPr>
            <p:ph idx="1" type="body"/>
          </p:nvPr>
        </p:nvSpPr>
        <p:spPr>
          <a:xfrm>
            <a:off x="609600" y="1600200"/>
            <a:ext cx="10972800" cy="4648200"/>
          </a:xfrm>
          <a:prstGeom prst="rect">
            <a:avLst/>
          </a:prstGeom>
          <a:noFill/>
          <a:ln>
            <a:noFill/>
          </a:ln>
        </p:spPr>
        <p:txBody>
          <a:bodyPr anchorCtr="0" anchor="t" bIns="45700" lIns="91425" spcFirstLastPara="1" rIns="91425" wrap="square" tIns="45700">
            <a:noAutofit/>
          </a:bodyPr>
          <a:lstStyle/>
          <a:p>
            <a:pPr indent="0" lvl="0" marL="342900" marR="0" rtl="0" algn="l">
              <a:lnSpc>
                <a:spcPct val="100000"/>
              </a:lnSpc>
              <a:spcBef>
                <a:spcPts val="520"/>
              </a:spcBef>
              <a:spcAft>
                <a:spcPts val="0"/>
              </a:spcAft>
              <a:buNone/>
            </a:pPr>
            <a:r>
              <a:t/>
            </a:r>
            <a:endParaRPr/>
          </a:p>
        </p:txBody>
      </p:sp>
      <p:pic>
        <p:nvPicPr>
          <p:cNvPr id="732" name="Google Shape;732;p71"/>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733" name="Google Shape;733;p71"/>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71"/>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5" name="Google Shape;735;p71"/>
          <p:cNvCxnSpPr/>
          <p:nvPr/>
        </p:nvCxnSpPr>
        <p:spPr>
          <a:xfrm flipH="1" rot="10800000">
            <a:off x="735825" y="1186000"/>
            <a:ext cx="7479600" cy="37200"/>
          </a:xfrm>
          <a:prstGeom prst="straightConnector1">
            <a:avLst/>
          </a:prstGeom>
          <a:noFill/>
          <a:ln cap="flat" cmpd="sng" w="76200">
            <a:solidFill>
              <a:schemeClr val="dk2"/>
            </a:solidFill>
            <a:prstDash val="solid"/>
            <a:round/>
            <a:headEnd len="med" w="med" type="none"/>
            <a:tailEnd len="med" w="med" type="none"/>
          </a:ln>
        </p:spPr>
      </p:cxnSp>
      <p:pic>
        <p:nvPicPr>
          <p:cNvPr id="736" name="Google Shape;736;p71"/>
          <p:cNvPicPr preferRelativeResize="0"/>
          <p:nvPr/>
        </p:nvPicPr>
        <p:blipFill rotWithShape="1">
          <a:blip r:embed="rId4">
            <a:alphaModFix/>
          </a:blip>
          <a:srcRect b="39085" l="11388" r="15511" t="32222"/>
          <a:stretch/>
        </p:blipFill>
        <p:spPr>
          <a:xfrm>
            <a:off x="1319900" y="3922950"/>
            <a:ext cx="8912674" cy="1967601"/>
          </a:xfrm>
          <a:prstGeom prst="rect">
            <a:avLst/>
          </a:prstGeom>
          <a:noFill/>
          <a:ln>
            <a:noFill/>
          </a:ln>
        </p:spPr>
      </p:pic>
      <p:pic>
        <p:nvPicPr>
          <p:cNvPr id="737" name="Google Shape;737;p71"/>
          <p:cNvPicPr preferRelativeResize="0"/>
          <p:nvPr/>
        </p:nvPicPr>
        <p:blipFill rotWithShape="1">
          <a:blip r:embed="rId5">
            <a:alphaModFix/>
          </a:blip>
          <a:srcRect b="37538" l="21851" r="24353" t="41826"/>
          <a:stretch/>
        </p:blipFill>
        <p:spPr>
          <a:xfrm>
            <a:off x="2496913" y="2231575"/>
            <a:ext cx="6558648" cy="1415151"/>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72"/>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900">
                <a:solidFill>
                  <a:srgbClr val="00A1FF"/>
                </a:solidFill>
                <a:latin typeface="Lato Black"/>
                <a:ea typeface="Lato Black"/>
                <a:cs typeface="Lato Black"/>
                <a:sym typeface="Lato Black"/>
              </a:rPr>
              <a:t>Correlation</a:t>
            </a:r>
            <a:endParaRPr/>
          </a:p>
        </p:txBody>
      </p:sp>
      <p:sp>
        <p:nvSpPr>
          <p:cNvPr id="743" name="Google Shape;743;p72"/>
          <p:cNvSpPr txBox="1"/>
          <p:nvPr>
            <p:ph idx="1" type="body"/>
          </p:nvPr>
        </p:nvSpPr>
        <p:spPr>
          <a:xfrm>
            <a:off x="609600" y="1600200"/>
            <a:ext cx="10972800" cy="4648200"/>
          </a:xfrm>
          <a:prstGeom prst="rect">
            <a:avLst/>
          </a:prstGeom>
          <a:noFill/>
          <a:ln>
            <a:noFill/>
          </a:ln>
        </p:spPr>
        <p:txBody>
          <a:bodyPr anchorCtr="0" anchor="t" bIns="45700" lIns="91425" spcFirstLastPara="1" rIns="91425" wrap="square" tIns="45700">
            <a:noAutofit/>
          </a:bodyPr>
          <a:lstStyle/>
          <a:p>
            <a:pPr indent="-342900" lvl="0" marL="457200" marR="0" rtl="0" algn="l">
              <a:lnSpc>
                <a:spcPct val="100000"/>
              </a:lnSpc>
              <a:spcBef>
                <a:spcPts val="520"/>
              </a:spcBef>
              <a:spcAft>
                <a:spcPts val="0"/>
              </a:spcAft>
              <a:buSzPts val="1800"/>
              <a:buChar char="●"/>
            </a:pPr>
            <a:r>
              <a:rPr lang="en-US"/>
              <a:t>Correlation coefficients are used to measure the strength of the linear relationship between two variables.</a:t>
            </a:r>
            <a:endParaRPr/>
          </a:p>
          <a:p>
            <a:pPr indent="-342900" lvl="0" marL="457200" marR="0" rtl="0" algn="l">
              <a:lnSpc>
                <a:spcPct val="100000"/>
              </a:lnSpc>
              <a:spcBef>
                <a:spcPts val="0"/>
              </a:spcBef>
              <a:spcAft>
                <a:spcPts val="0"/>
              </a:spcAft>
              <a:buSzPts val="1800"/>
              <a:buChar char="●"/>
            </a:pPr>
            <a:r>
              <a:rPr lang="en-US"/>
              <a:t>A correlation coefficient greater than zero indicates a positive relationship while a value less than zero signifies a negative relationship.</a:t>
            </a:r>
            <a:endParaRPr/>
          </a:p>
          <a:p>
            <a:pPr indent="-342900" lvl="0" marL="457200" marR="0" rtl="0" algn="l">
              <a:lnSpc>
                <a:spcPct val="100000"/>
              </a:lnSpc>
              <a:spcBef>
                <a:spcPts val="0"/>
              </a:spcBef>
              <a:spcAft>
                <a:spcPts val="0"/>
              </a:spcAft>
              <a:buSzPts val="1800"/>
              <a:buChar char="●"/>
            </a:pPr>
            <a:r>
              <a:rPr lang="en-US"/>
              <a:t>A value of zero indicates no relationship between the two variables being compared.</a:t>
            </a:r>
            <a:endParaRPr/>
          </a:p>
          <a:p>
            <a:pPr indent="-342900" lvl="0" marL="457200" marR="0" rtl="0" algn="l">
              <a:lnSpc>
                <a:spcPct val="100000"/>
              </a:lnSpc>
              <a:spcBef>
                <a:spcPts val="0"/>
              </a:spcBef>
              <a:spcAft>
                <a:spcPts val="0"/>
              </a:spcAft>
              <a:buSzPts val="1800"/>
              <a:buChar char="●"/>
            </a:pPr>
            <a:r>
              <a:rPr lang="en-US"/>
              <a:t>A negative correlation, or inverse correlation, is a key concept in the creation of diversified portfolios that can better withstand portfolio volatility.</a:t>
            </a:r>
            <a:endParaRPr/>
          </a:p>
          <a:p>
            <a:pPr indent="-342900" lvl="0" marL="457200" marR="0" rtl="0" algn="l">
              <a:lnSpc>
                <a:spcPct val="100000"/>
              </a:lnSpc>
              <a:spcBef>
                <a:spcPts val="0"/>
              </a:spcBef>
              <a:spcAft>
                <a:spcPts val="0"/>
              </a:spcAft>
              <a:buSzPts val="1800"/>
              <a:buChar char="●"/>
            </a:pPr>
            <a:r>
              <a:rPr lang="en-US"/>
              <a:t>Calculating the correlation coefficient is time-consuming, so data are often plugged into a calculator, computer, or statistics program to find the coefficient.</a:t>
            </a:r>
            <a:endParaRPr/>
          </a:p>
          <a:p>
            <a:pPr indent="0" lvl="0" marL="457200" marR="0" rtl="0" algn="l">
              <a:lnSpc>
                <a:spcPct val="100000"/>
              </a:lnSpc>
              <a:spcBef>
                <a:spcPts val="520"/>
              </a:spcBef>
              <a:spcAft>
                <a:spcPts val="0"/>
              </a:spcAft>
              <a:buNone/>
            </a:pPr>
            <a:r>
              <a:t/>
            </a:r>
            <a:endParaRPr/>
          </a:p>
        </p:txBody>
      </p:sp>
      <p:pic>
        <p:nvPicPr>
          <p:cNvPr id="744" name="Google Shape;744;p72"/>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745" name="Google Shape;745;p72"/>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72"/>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47" name="Google Shape;747;p72"/>
          <p:cNvCxnSpPr/>
          <p:nvPr/>
        </p:nvCxnSpPr>
        <p:spPr>
          <a:xfrm flipH="1" rot="10800000">
            <a:off x="735825" y="1186000"/>
            <a:ext cx="7479600" cy="372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p73"/>
          <p:cNvSpPr txBox="1"/>
          <p:nvPr>
            <p:ph type="title"/>
          </p:nvPr>
        </p:nvSpPr>
        <p:spPr>
          <a:xfrm>
            <a:off x="609600" y="274637"/>
            <a:ext cx="10972800" cy="11430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900">
                <a:solidFill>
                  <a:srgbClr val="00A1FF"/>
                </a:solidFill>
                <a:latin typeface="Lato Black"/>
                <a:ea typeface="Lato Black"/>
                <a:cs typeface="Lato Black"/>
                <a:sym typeface="Lato Black"/>
              </a:rPr>
              <a:t>Correlation Coefficient</a:t>
            </a:r>
            <a:endParaRPr/>
          </a:p>
        </p:txBody>
      </p:sp>
      <p:sp>
        <p:nvSpPr>
          <p:cNvPr id="753" name="Google Shape;753;p73"/>
          <p:cNvSpPr txBox="1"/>
          <p:nvPr>
            <p:ph idx="1" type="body"/>
          </p:nvPr>
        </p:nvSpPr>
        <p:spPr>
          <a:xfrm>
            <a:off x="609600" y="1600200"/>
            <a:ext cx="10972800" cy="4648200"/>
          </a:xfrm>
          <a:prstGeom prst="rect">
            <a:avLst/>
          </a:prstGeom>
          <a:noFill/>
          <a:ln>
            <a:noFill/>
          </a:ln>
        </p:spPr>
        <p:txBody>
          <a:bodyPr anchorCtr="0" anchor="t" bIns="45700" lIns="91425" spcFirstLastPara="1" rIns="91425" wrap="square" tIns="45700">
            <a:noAutofit/>
          </a:bodyPr>
          <a:lstStyle/>
          <a:p>
            <a:pPr indent="0" lvl="0" marL="457200" marR="0" rtl="0" algn="l">
              <a:lnSpc>
                <a:spcPct val="100000"/>
              </a:lnSpc>
              <a:spcBef>
                <a:spcPts val="520"/>
              </a:spcBef>
              <a:spcAft>
                <a:spcPts val="0"/>
              </a:spcAft>
              <a:buNone/>
            </a:pPr>
            <a:r>
              <a:t/>
            </a:r>
            <a:endParaRPr/>
          </a:p>
          <a:p>
            <a:pPr indent="0" lvl="0" marL="457200" marR="0" rtl="0" algn="l">
              <a:lnSpc>
                <a:spcPct val="100000"/>
              </a:lnSpc>
              <a:spcBef>
                <a:spcPts val="520"/>
              </a:spcBef>
              <a:spcAft>
                <a:spcPts val="0"/>
              </a:spcAft>
              <a:buNone/>
            </a:pPr>
            <a:r>
              <a:t/>
            </a:r>
            <a:endParaRPr/>
          </a:p>
        </p:txBody>
      </p:sp>
      <p:pic>
        <p:nvPicPr>
          <p:cNvPr id="754" name="Google Shape;754;p73"/>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755" name="Google Shape;755;p73"/>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73"/>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 name="Google Shape;757;p73"/>
          <p:cNvCxnSpPr/>
          <p:nvPr/>
        </p:nvCxnSpPr>
        <p:spPr>
          <a:xfrm flipH="1" rot="10800000">
            <a:off x="735825" y="1186000"/>
            <a:ext cx="7479600" cy="37200"/>
          </a:xfrm>
          <a:prstGeom prst="straightConnector1">
            <a:avLst/>
          </a:prstGeom>
          <a:noFill/>
          <a:ln cap="flat" cmpd="sng" w="76200">
            <a:solidFill>
              <a:schemeClr val="dk2"/>
            </a:solidFill>
            <a:prstDash val="solid"/>
            <a:round/>
            <a:headEnd len="med" w="med" type="none"/>
            <a:tailEnd len="med" w="med" type="none"/>
          </a:ln>
        </p:spPr>
      </p:cxnSp>
      <p:pic>
        <p:nvPicPr>
          <p:cNvPr id="758" name="Google Shape;758;p73"/>
          <p:cNvPicPr preferRelativeResize="0"/>
          <p:nvPr/>
        </p:nvPicPr>
        <p:blipFill rotWithShape="1">
          <a:blip r:embed="rId4">
            <a:alphaModFix/>
          </a:blip>
          <a:srcRect b="29565" l="14058" r="19531" t="28174"/>
          <a:stretch/>
        </p:blipFill>
        <p:spPr>
          <a:xfrm>
            <a:off x="1714500" y="2841650"/>
            <a:ext cx="8096251" cy="2898299"/>
          </a:xfrm>
          <a:prstGeom prst="rect">
            <a:avLst/>
          </a:prstGeom>
          <a:noFill/>
          <a:ln>
            <a:noFill/>
          </a:ln>
        </p:spPr>
      </p:pic>
      <p:pic>
        <p:nvPicPr>
          <p:cNvPr id="759" name="Google Shape;759;p73"/>
          <p:cNvPicPr preferRelativeResize="0"/>
          <p:nvPr/>
        </p:nvPicPr>
        <p:blipFill rotWithShape="1">
          <a:blip r:embed="rId5">
            <a:alphaModFix/>
          </a:blip>
          <a:srcRect b="41705" l="26319" r="49015" t="46389"/>
          <a:stretch/>
        </p:blipFill>
        <p:spPr>
          <a:xfrm>
            <a:off x="3703025" y="1479963"/>
            <a:ext cx="4785950" cy="12993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4"/>
          <p:cNvSpPr txBox="1"/>
          <p:nvPr>
            <p:ph idx="4294967295" type="title"/>
          </p:nvPr>
        </p:nvSpPr>
        <p:spPr>
          <a:xfrm>
            <a:off x="668000" y="469150"/>
            <a:ext cx="109743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4200">
                <a:solidFill>
                  <a:srgbClr val="00A1FF"/>
                </a:solidFill>
                <a:latin typeface="Lato Black"/>
                <a:ea typeface="Lato Black"/>
                <a:cs typeface="Lato Black"/>
                <a:sym typeface="Lato Black"/>
              </a:rPr>
              <a:t>CENTRAL LIMIT THEOREM</a:t>
            </a:r>
            <a:endParaRPr b="0" sz="4200">
              <a:solidFill>
                <a:srgbClr val="00A1FF"/>
              </a:solidFill>
              <a:latin typeface="Lato Black"/>
              <a:ea typeface="Lato Black"/>
              <a:cs typeface="Lato Black"/>
              <a:sym typeface="Lato Black"/>
            </a:endParaRPr>
          </a:p>
        </p:txBody>
      </p:sp>
      <p:sp>
        <p:nvSpPr>
          <p:cNvPr id="183" name="Google Shape;183;p24"/>
          <p:cNvSpPr/>
          <p:nvPr/>
        </p:nvSpPr>
        <p:spPr>
          <a:xfrm rot="-2573517">
            <a:off x="10909766" y="-338566"/>
            <a:ext cx="1793517" cy="170498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4"/>
          <p:cNvSpPr/>
          <p:nvPr/>
        </p:nvSpPr>
        <p:spPr>
          <a:xfrm flipH="1">
            <a:off x="11208850" y="1502615"/>
            <a:ext cx="350700" cy="350700"/>
          </a:xfrm>
          <a:prstGeom prst="ellipse">
            <a:avLst/>
          </a:prstGeom>
          <a:solidFill>
            <a:srgbClr val="00FFD0">
              <a:alpha val="56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4"/>
          <p:cNvSpPr/>
          <p:nvPr/>
        </p:nvSpPr>
        <p:spPr>
          <a:xfrm flipH="1">
            <a:off x="10870900" y="96724"/>
            <a:ext cx="505200" cy="505200"/>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4"/>
          <p:cNvSpPr txBox="1"/>
          <p:nvPr/>
        </p:nvSpPr>
        <p:spPr>
          <a:xfrm>
            <a:off x="617001" y="1643850"/>
            <a:ext cx="10466700" cy="45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chemeClr val="dk1"/>
                </a:solidFill>
                <a:latin typeface="Calibri"/>
                <a:ea typeface="Calibri"/>
                <a:cs typeface="Calibri"/>
                <a:sym typeface="Calibri"/>
              </a:rPr>
              <a:t>The distribution of sample means (Sampling distribution) is approximately Normal.</a:t>
            </a:r>
            <a:endParaRPr sz="2400">
              <a:solidFill>
                <a:schemeClr val="dk1"/>
              </a:solidFill>
              <a:latin typeface="Calibri"/>
              <a:ea typeface="Calibri"/>
              <a:cs typeface="Calibri"/>
              <a:sym typeface="Calibri"/>
            </a:endParaRPr>
          </a:p>
          <a:p>
            <a:pPr indent="0" lvl="0" marL="0" rtl="0" algn="l">
              <a:spcBef>
                <a:spcPts val="0"/>
              </a:spcBef>
              <a:spcAft>
                <a:spcPts val="0"/>
              </a:spcAft>
              <a:buNone/>
            </a:pPr>
            <a:r>
              <a:t/>
            </a:r>
            <a:endParaRPr sz="2400">
              <a:solidFill>
                <a:schemeClr val="dk1"/>
              </a:solidFill>
              <a:latin typeface="Calibri"/>
              <a:ea typeface="Calibri"/>
              <a:cs typeface="Calibri"/>
              <a:sym typeface="Calibri"/>
            </a:endParaRPr>
          </a:p>
          <a:p>
            <a:pPr indent="0" lvl="0" marL="0" rtl="0" algn="l">
              <a:spcBef>
                <a:spcPts val="0"/>
              </a:spcBef>
              <a:spcAft>
                <a:spcPts val="0"/>
              </a:spcAft>
              <a:buNone/>
            </a:pPr>
            <a:r>
              <a:rPr lang="en-US" sz="2400">
                <a:solidFill>
                  <a:schemeClr val="dk1"/>
                </a:solidFill>
                <a:latin typeface="Calibri"/>
                <a:ea typeface="Calibri"/>
                <a:cs typeface="Calibri"/>
                <a:sym typeface="Calibri"/>
              </a:rPr>
              <a:t>Rephrased: </a:t>
            </a:r>
            <a:endParaRPr sz="2400">
              <a:solidFill>
                <a:schemeClr val="dk1"/>
              </a:solidFill>
              <a:latin typeface="Calibri"/>
              <a:ea typeface="Calibri"/>
              <a:cs typeface="Calibri"/>
              <a:sym typeface="Calibri"/>
            </a:endParaRPr>
          </a:p>
          <a:p>
            <a:pPr indent="0" lvl="0" marL="0" rtl="0" algn="l">
              <a:spcBef>
                <a:spcPts val="0"/>
              </a:spcBef>
              <a:spcAft>
                <a:spcPts val="0"/>
              </a:spcAft>
              <a:buNone/>
            </a:pPr>
            <a:r>
              <a:rPr lang="en-US" sz="2400">
                <a:solidFill>
                  <a:schemeClr val="dk1"/>
                </a:solidFill>
                <a:latin typeface="Calibri"/>
                <a:ea typeface="Calibri"/>
                <a:cs typeface="Calibri"/>
                <a:sym typeface="Calibri"/>
              </a:rPr>
              <a:t>If population has mean mu and variance sigma-squared, then the sampling distribution is approximately normal with mean mu and variance sigma-squared/N (also called standard error), where N is the sample size</a:t>
            </a:r>
            <a:endParaRPr sz="2400">
              <a:solidFill>
                <a:schemeClr val="dk1"/>
              </a:solidFill>
              <a:latin typeface="Calibri"/>
              <a:ea typeface="Calibri"/>
              <a:cs typeface="Calibri"/>
              <a:sym typeface="Calibri"/>
            </a:endParaRPr>
          </a:p>
          <a:p>
            <a:pPr indent="0" lvl="0" marL="0" rtl="0" algn="l">
              <a:spcBef>
                <a:spcPts val="0"/>
              </a:spcBef>
              <a:spcAft>
                <a:spcPts val="0"/>
              </a:spcAft>
              <a:buNone/>
            </a:pPr>
            <a:r>
              <a:t/>
            </a:r>
            <a:endParaRPr sz="2400">
              <a:solidFill>
                <a:schemeClr val="dk1"/>
              </a:solidFill>
              <a:latin typeface="Calibri"/>
              <a:ea typeface="Calibri"/>
              <a:cs typeface="Calibri"/>
              <a:sym typeface="Calibri"/>
            </a:endParaRPr>
          </a:p>
        </p:txBody>
      </p:sp>
      <p:cxnSp>
        <p:nvCxnSpPr>
          <p:cNvPr id="187" name="Google Shape;187;p24"/>
          <p:cNvCxnSpPr/>
          <p:nvPr/>
        </p:nvCxnSpPr>
        <p:spPr>
          <a:xfrm>
            <a:off x="661176" y="1270222"/>
            <a:ext cx="6698100" cy="0"/>
          </a:xfrm>
          <a:prstGeom prst="straightConnector1">
            <a:avLst/>
          </a:prstGeom>
          <a:noFill/>
          <a:ln cap="flat" cmpd="sng" w="76200">
            <a:solidFill>
              <a:schemeClr val="dk2"/>
            </a:solidFill>
            <a:prstDash val="solid"/>
            <a:round/>
            <a:headEnd len="med" w="med" type="none"/>
            <a:tailEnd len="med" w="med" type="none"/>
          </a:ln>
        </p:spPr>
      </p:cxnSp>
      <p:pic>
        <p:nvPicPr>
          <p:cNvPr id="188" name="Google Shape;188;p24"/>
          <p:cNvPicPr preferRelativeResize="0"/>
          <p:nvPr/>
        </p:nvPicPr>
        <p:blipFill>
          <a:blip r:embed="rId3">
            <a:alphaModFix/>
          </a:blip>
          <a:stretch>
            <a:fillRect/>
          </a:stretch>
        </p:blipFill>
        <p:spPr>
          <a:xfrm>
            <a:off x="668000" y="5969000"/>
            <a:ext cx="1700618" cy="4392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82"/>
                                        </p:tgtEl>
                                        <p:attrNameLst>
                                          <p:attrName>style.visibility</p:attrName>
                                        </p:attrNameLst>
                                      </p:cBhvr>
                                      <p:to>
                                        <p:strVal val="visible"/>
                                      </p:to>
                                    </p:set>
                                    <p:anim calcmode="lin" valueType="num">
                                      <p:cBhvr additive="base">
                                        <p:cTn dur="1000"/>
                                        <p:tgtEl>
                                          <p:spTgt spid="18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87"/>
                                        </p:tgtEl>
                                        <p:attrNameLst>
                                          <p:attrName>style.visibility</p:attrName>
                                        </p:attrNameLst>
                                      </p:cBhvr>
                                      <p:to>
                                        <p:strVal val="visible"/>
                                      </p:to>
                                    </p:set>
                                    <p:anim calcmode="lin" valueType="num">
                                      <p:cBhvr additive="base">
                                        <p:cTn dur="1000"/>
                                        <p:tgtEl>
                                          <p:spTgt spid="18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0" st="0"/>
                                            </p:txEl>
                                          </p:spTgt>
                                        </p:tgtEl>
                                        <p:attrNameLst>
                                          <p:attrName>style.visibility</p:attrName>
                                        </p:attrNameLst>
                                      </p:cBhvr>
                                      <p:to>
                                        <p:strVal val="visible"/>
                                      </p:to>
                                    </p:set>
                                    <p:animEffect filter="fade" transition="in">
                                      <p:cBhvr>
                                        <p:cTn dur="1000"/>
                                        <p:tgtEl>
                                          <p:spTgt spid="18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1" st="1"/>
                                            </p:txEl>
                                          </p:spTgt>
                                        </p:tgtEl>
                                        <p:attrNameLst>
                                          <p:attrName>style.visibility</p:attrName>
                                        </p:attrNameLst>
                                      </p:cBhvr>
                                      <p:to>
                                        <p:strVal val="visible"/>
                                      </p:to>
                                    </p:set>
                                    <p:animEffect filter="fade" transition="in">
                                      <p:cBhvr>
                                        <p:cTn dur="1000"/>
                                        <p:tgtEl>
                                          <p:spTgt spid="18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2" st="2"/>
                                            </p:txEl>
                                          </p:spTgt>
                                        </p:tgtEl>
                                        <p:attrNameLst>
                                          <p:attrName>style.visibility</p:attrName>
                                        </p:attrNameLst>
                                      </p:cBhvr>
                                      <p:to>
                                        <p:strVal val="visible"/>
                                      </p:to>
                                    </p:set>
                                    <p:animEffect filter="fade" transition="in">
                                      <p:cBhvr>
                                        <p:cTn dur="1000"/>
                                        <p:tgtEl>
                                          <p:spTgt spid="18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3" st="3"/>
                                            </p:txEl>
                                          </p:spTgt>
                                        </p:tgtEl>
                                        <p:attrNameLst>
                                          <p:attrName>style.visibility</p:attrName>
                                        </p:attrNameLst>
                                      </p:cBhvr>
                                      <p:to>
                                        <p:strVal val="visible"/>
                                      </p:to>
                                    </p:set>
                                    <p:animEffect filter="fade" transition="in">
                                      <p:cBhvr>
                                        <p:cTn dur="1000"/>
                                        <p:tgtEl>
                                          <p:spTgt spid="18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4" st="4"/>
                                            </p:txEl>
                                          </p:spTgt>
                                        </p:tgtEl>
                                        <p:attrNameLst>
                                          <p:attrName>style.visibility</p:attrName>
                                        </p:attrNameLst>
                                      </p:cBhvr>
                                      <p:to>
                                        <p:strVal val="visible"/>
                                      </p:to>
                                    </p:set>
                                    <p:animEffect filter="fade" transition="in">
                                      <p:cBhvr>
                                        <p:cTn dur="1000"/>
                                        <p:tgtEl>
                                          <p:spTgt spid="186">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5"/>
          <p:cNvSpPr txBox="1"/>
          <p:nvPr>
            <p:ph idx="4294967295" type="title"/>
          </p:nvPr>
        </p:nvSpPr>
        <p:spPr>
          <a:xfrm>
            <a:off x="668000" y="469150"/>
            <a:ext cx="109743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4200">
                <a:solidFill>
                  <a:srgbClr val="00A1FF"/>
                </a:solidFill>
                <a:latin typeface="Lato Black"/>
                <a:ea typeface="Lato Black"/>
                <a:cs typeface="Lato Black"/>
                <a:sym typeface="Lato Black"/>
              </a:rPr>
              <a:t>CENTRAL LIMIT THEOREM</a:t>
            </a:r>
            <a:endParaRPr b="0" sz="4200">
              <a:solidFill>
                <a:srgbClr val="00A1FF"/>
              </a:solidFill>
              <a:latin typeface="Lato Black"/>
              <a:ea typeface="Lato Black"/>
              <a:cs typeface="Lato Black"/>
              <a:sym typeface="Lato Black"/>
            </a:endParaRPr>
          </a:p>
        </p:txBody>
      </p:sp>
      <p:sp>
        <p:nvSpPr>
          <p:cNvPr id="195" name="Google Shape;195;p25"/>
          <p:cNvSpPr/>
          <p:nvPr/>
        </p:nvSpPr>
        <p:spPr>
          <a:xfrm rot="-2573517">
            <a:off x="10909766" y="-338566"/>
            <a:ext cx="1793517" cy="170498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5"/>
          <p:cNvSpPr/>
          <p:nvPr/>
        </p:nvSpPr>
        <p:spPr>
          <a:xfrm flipH="1">
            <a:off x="10870900" y="96724"/>
            <a:ext cx="505200" cy="505200"/>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5"/>
          <p:cNvSpPr txBox="1"/>
          <p:nvPr/>
        </p:nvSpPr>
        <p:spPr>
          <a:xfrm>
            <a:off x="303725" y="1643850"/>
            <a:ext cx="5850900" cy="3439800"/>
          </a:xfrm>
          <a:prstGeom prst="rect">
            <a:avLst/>
          </a:prstGeom>
          <a:noFill/>
          <a:ln>
            <a:noFill/>
          </a:ln>
        </p:spPr>
        <p:txBody>
          <a:bodyPr anchorCtr="0" anchor="t" bIns="91425" lIns="91425" spcFirstLastPara="1" rIns="91425" wrap="square" tIns="91425">
            <a:noAutofit/>
          </a:bodyPr>
          <a:lstStyle/>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As sample size increases, distribution is tighter around the population mean</a:t>
            </a:r>
            <a:endParaRPr sz="2300">
              <a:solidFill>
                <a:schemeClr val="dk1"/>
              </a:solidFill>
              <a:latin typeface="Calibri"/>
              <a:ea typeface="Calibri"/>
              <a:cs typeface="Calibri"/>
              <a:sym typeface="Calibri"/>
            </a:endParaRPr>
          </a:p>
          <a:p>
            <a:pPr indent="0" lvl="0" marL="457200" rtl="0" algn="l">
              <a:spcBef>
                <a:spcPts val="0"/>
              </a:spcBef>
              <a:spcAft>
                <a:spcPts val="0"/>
              </a:spcAft>
              <a:buNone/>
            </a:pPr>
            <a:r>
              <a:t/>
            </a:r>
            <a:endParaRPr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CLT holds for any distribution - does </a:t>
            </a:r>
            <a:r>
              <a:rPr lang="en-US" sz="2300">
                <a:solidFill>
                  <a:schemeClr val="dk1"/>
                </a:solidFill>
                <a:latin typeface="Calibri"/>
                <a:ea typeface="Calibri"/>
                <a:cs typeface="Calibri"/>
                <a:sym typeface="Calibri"/>
              </a:rPr>
              <a:t>not depend on the distribution of the population</a:t>
            </a:r>
            <a:endParaRPr sz="2300">
              <a:solidFill>
                <a:schemeClr val="dk1"/>
              </a:solidFill>
              <a:latin typeface="Calibri"/>
              <a:ea typeface="Calibri"/>
              <a:cs typeface="Calibri"/>
              <a:sym typeface="Calibri"/>
            </a:endParaRPr>
          </a:p>
          <a:p>
            <a:pPr indent="0" lvl="0" marL="457200" rtl="0" algn="l">
              <a:spcBef>
                <a:spcPts val="0"/>
              </a:spcBef>
              <a:spcAft>
                <a:spcPts val="0"/>
              </a:spcAft>
              <a:buNone/>
            </a:pPr>
            <a:r>
              <a:t/>
            </a:r>
            <a:endParaRPr sz="2300">
              <a:solidFill>
                <a:schemeClr val="dk1"/>
              </a:solidFill>
              <a:latin typeface="Calibri"/>
              <a:ea typeface="Calibri"/>
              <a:cs typeface="Calibri"/>
              <a:sym typeface="Calibri"/>
            </a:endParaRPr>
          </a:p>
          <a:p>
            <a:pPr indent="-374650" lvl="0" marL="457200" rtl="0" algn="l">
              <a:spcBef>
                <a:spcPts val="0"/>
              </a:spcBef>
              <a:spcAft>
                <a:spcPts val="0"/>
              </a:spcAft>
              <a:buClr>
                <a:schemeClr val="dk1"/>
              </a:buClr>
              <a:buSzPts val="2300"/>
              <a:buFont typeface="Calibri"/>
              <a:buChar char="-"/>
            </a:pPr>
            <a:r>
              <a:rPr lang="en-US" sz="2300">
                <a:solidFill>
                  <a:schemeClr val="dk1"/>
                </a:solidFill>
                <a:latin typeface="Calibri"/>
                <a:ea typeface="Calibri"/>
                <a:cs typeface="Calibri"/>
                <a:sym typeface="Calibri"/>
              </a:rPr>
              <a:t>CLT kicks in after getting a sufficiently large sample*</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2300">
              <a:solidFill>
                <a:schemeClr val="dk1"/>
              </a:solidFill>
              <a:latin typeface="Calibri"/>
              <a:ea typeface="Calibri"/>
              <a:cs typeface="Calibri"/>
              <a:sym typeface="Calibri"/>
            </a:endParaRPr>
          </a:p>
          <a:p>
            <a:pPr indent="0" lvl="0" marL="0" rtl="0" algn="l">
              <a:spcBef>
                <a:spcPts val="0"/>
              </a:spcBef>
              <a:spcAft>
                <a:spcPts val="0"/>
              </a:spcAft>
              <a:buNone/>
            </a:pPr>
            <a:r>
              <a:t/>
            </a:r>
            <a:endParaRPr sz="1900">
              <a:solidFill>
                <a:schemeClr val="dk1"/>
              </a:solidFill>
              <a:latin typeface="Calibri"/>
              <a:ea typeface="Calibri"/>
              <a:cs typeface="Calibri"/>
              <a:sym typeface="Calibri"/>
            </a:endParaRPr>
          </a:p>
        </p:txBody>
      </p:sp>
      <p:cxnSp>
        <p:nvCxnSpPr>
          <p:cNvPr id="198" name="Google Shape;198;p25"/>
          <p:cNvCxnSpPr/>
          <p:nvPr/>
        </p:nvCxnSpPr>
        <p:spPr>
          <a:xfrm>
            <a:off x="661176" y="1270222"/>
            <a:ext cx="6672900" cy="0"/>
          </a:xfrm>
          <a:prstGeom prst="straightConnector1">
            <a:avLst/>
          </a:prstGeom>
          <a:noFill/>
          <a:ln cap="flat" cmpd="sng" w="76200">
            <a:solidFill>
              <a:schemeClr val="dk2"/>
            </a:solidFill>
            <a:prstDash val="solid"/>
            <a:round/>
            <a:headEnd len="med" w="med" type="none"/>
            <a:tailEnd len="med" w="med" type="none"/>
          </a:ln>
        </p:spPr>
      </p:cxnSp>
      <p:pic>
        <p:nvPicPr>
          <p:cNvPr id="199" name="Google Shape;199;p25"/>
          <p:cNvPicPr preferRelativeResize="0"/>
          <p:nvPr/>
        </p:nvPicPr>
        <p:blipFill rotWithShape="1">
          <a:blip r:embed="rId3">
            <a:alphaModFix/>
          </a:blip>
          <a:srcRect b="0" l="3023" r="1910" t="0"/>
          <a:stretch/>
        </p:blipFill>
        <p:spPr>
          <a:xfrm>
            <a:off x="6323008" y="1624175"/>
            <a:ext cx="5756009" cy="2469600"/>
          </a:xfrm>
          <a:prstGeom prst="rect">
            <a:avLst/>
          </a:prstGeom>
          <a:noFill/>
          <a:ln>
            <a:noFill/>
          </a:ln>
        </p:spPr>
      </p:pic>
      <p:sp>
        <p:nvSpPr>
          <p:cNvPr id="200" name="Google Shape;200;p25"/>
          <p:cNvSpPr txBox="1"/>
          <p:nvPr/>
        </p:nvSpPr>
        <p:spPr>
          <a:xfrm>
            <a:off x="505200" y="5293176"/>
            <a:ext cx="11573700" cy="5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700">
                <a:solidFill>
                  <a:schemeClr val="dk1"/>
                </a:solidFill>
                <a:latin typeface="Calibri"/>
                <a:ea typeface="Calibri"/>
                <a:cs typeface="Calibri"/>
                <a:sym typeface="Calibri"/>
              </a:rPr>
              <a:t>*’Sufficiently large’ depends on a lot of factors - including the original distribution</a:t>
            </a:r>
            <a:endParaRPr sz="1700">
              <a:solidFill>
                <a:schemeClr val="dk1"/>
              </a:solidFill>
              <a:latin typeface="Calibri"/>
              <a:ea typeface="Calibri"/>
              <a:cs typeface="Calibri"/>
              <a:sym typeface="Calibri"/>
            </a:endParaRPr>
          </a:p>
        </p:txBody>
      </p:sp>
      <p:pic>
        <p:nvPicPr>
          <p:cNvPr id="201" name="Google Shape;201;p25"/>
          <p:cNvPicPr preferRelativeResize="0"/>
          <p:nvPr/>
        </p:nvPicPr>
        <p:blipFill>
          <a:blip r:embed="rId4">
            <a:alphaModFix/>
          </a:blip>
          <a:stretch>
            <a:fillRect/>
          </a:stretch>
        </p:blipFill>
        <p:spPr>
          <a:xfrm>
            <a:off x="668000" y="5969000"/>
            <a:ext cx="1700618" cy="4392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94"/>
                                        </p:tgtEl>
                                        <p:attrNameLst>
                                          <p:attrName>style.visibility</p:attrName>
                                        </p:attrNameLst>
                                      </p:cBhvr>
                                      <p:to>
                                        <p:strVal val="visible"/>
                                      </p:to>
                                    </p:set>
                                    <p:anim calcmode="lin" valueType="num">
                                      <p:cBhvr additive="base">
                                        <p:cTn dur="1000"/>
                                        <p:tgtEl>
                                          <p:spTgt spid="19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98"/>
                                        </p:tgtEl>
                                        <p:attrNameLst>
                                          <p:attrName>style.visibility</p:attrName>
                                        </p:attrNameLst>
                                      </p:cBhvr>
                                      <p:to>
                                        <p:strVal val="visible"/>
                                      </p:to>
                                    </p:set>
                                    <p:anim calcmode="lin" valueType="num">
                                      <p:cBhvr additive="base">
                                        <p:cTn dur="1000"/>
                                        <p:tgtEl>
                                          <p:spTgt spid="19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0" st="0"/>
                                            </p:txEl>
                                          </p:spTgt>
                                        </p:tgtEl>
                                        <p:attrNameLst>
                                          <p:attrName>style.visibility</p:attrName>
                                        </p:attrNameLst>
                                      </p:cBhvr>
                                      <p:to>
                                        <p:strVal val="visible"/>
                                      </p:to>
                                    </p:set>
                                    <p:animEffect filter="fade" transition="in">
                                      <p:cBhvr>
                                        <p:cTn dur="1000"/>
                                        <p:tgtEl>
                                          <p:spTgt spid="19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1" st="1"/>
                                            </p:txEl>
                                          </p:spTgt>
                                        </p:tgtEl>
                                        <p:attrNameLst>
                                          <p:attrName>style.visibility</p:attrName>
                                        </p:attrNameLst>
                                      </p:cBhvr>
                                      <p:to>
                                        <p:strVal val="visible"/>
                                      </p:to>
                                    </p:set>
                                    <p:animEffect filter="fade" transition="in">
                                      <p:cBhvr>
                                        <p:cTn dur="1000"/>
                                        <p:tgtEl>
                                          <p:spTgt spid="19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2" st="2"/>
                                            </p:txEl>
                                          </p:spTgt>
                                        </p:tgtEl>
                                        <p:attrNameLst>
                                          <p:attrName>style.visibility</p:attrName>
                                        </p:attrNameLst>
                                      </p:cBhvr>
                                      <p:to>
                                        <p:strVal val="visible"/>
                                      </p:to>
                                    </p:set>
                                    <p:animEffect filter="fade" transition="in">
                                      <p:cBhvr>
                                        <p:cTn dur="1000"/>
                                        <p:tgtEl>
                                          <p:spTgt spid="19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3" st="3"/>
                                            </p:txEl>
                                          </p:spTgt>
                                        </p:tgtEl>
                                        <p:attrNameLst>
                                          <p:attrName>style.visibility</p:attrName>
                                        </p:attrNameLst>
                                      </p:cBhvr>
                                      <p:to>
                                        <p:strVal val="visible"/>
                                      </p:to>
                                    </p:set>
                                    <p:animEffect filter="fade" transition="in">
                                      <p:cBhvr>
                                        <p:cTn dur="1000"/>
                                        <p:tgtEl>
                                          <p:spTgt spid="19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4" st="4"/>
                                            </p:txEl>
                                          </p:spTgt>
                                        </p:tgtEl>
                                        <p:attrNameLst>
                                          <p:attrName>style.visibility</p:attrName>
                                        </p:attrNameLst>
                                      </p:cBhvr>
                                      <p:to>
                                        <p:strVal val="visible"/>
                                      </p:to>
                                    </p:set>
                                    <p:animEffect filter="fade" transition="in">
                                      <p:cBhvr>
                                        <p:cTn dur="1000"/>
                                        <p:tgtEl>
                                          <p:spTgt spid="19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5" st="5"/>
                                            </p:txEl>
                                          </p:spTgt>
                                        </p:tgtEl>
                                        <p:attrNameLst>
                                          <p:attrName>style.visibility</p:attrName>
                                        </p:attrNameLst>
                                      </p:cBhvr>
                                      <p:to>
                                        <p:strVal val="visible"/>
                                      </p:to>
                                    </p:set>
                                    <p:animEffect filter="fade" transition="in">
                                      <p:cBhvr>
                                        <p:cTn dur="1000"/>
                                        <p:tgtEl>
                                          <p:spTgt spid="19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6" st="6"/>
                                            </p:txEl>
                                          </p:spTgt>
                                        </p:tgtEl>
                                        <p:attrNameLst>
                                          <p:attrName>style.visibility</p:attrName>
                                        </p:attrNameLst>
                                      </p:cBhvr>
                                      <p:to>
                                        <p:strVal val="visible"/>
                                      </p:to>
                                    </p:set>
                                    <p:animEffect filter="fade" transition="in">
                                      <p:cBhvr>
                                        <p:cTn dur="1000"/>
                                        <p:tgtEl>
                                          <p:spTgt spid="19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7" st="7"/>
                                            </p:txEl>
                                          </p:spTgt>
                                        </p:tgtEl>
                                        <p:attrNameLst>
                                          <p:attrName>style.visibility</p:attrName>
                                        </p:attrNameLst>
                                      </p:cBhvr>
                                      <p:to>
                                        <p:strVal val="visible"/>
                                      </p:to>
                                    </p:set>
                                    <p:animEffect filter="fade" transition="in">
                                      <p:cBhvr>
                                        <p:cTn dur="1000"/>
                                        <p:tgtEl>
                                          <p:spTgt spid="197">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8" st="8"/>
                                            </p:txEl>
                                          </p:spTgt>
                                        </p:tgtEl>
                                        <p:attrNameLst>
                                          <p:attrName>style.visibility</p:attrName>
                                        </p:attrNameLst>
                                      </p:cBhvr>
                                      <p:to>
                                        <p:strVal val="visible"/>
                                      </p:to>
                                    </p:set>
                                    <p:animEffect filter="fade" transition="in">
                                      <p:cBhvr>
                                        <p:cTn dur="1000"/>
                                        <p:tgtEl>
                                          <p:spTgt spid="197">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6"/>
          <p:cNvSpPr txBox="1"/>
          <p:nvPr>
            <p:ph idx="4294967295" type="title"/>
          </p:nvPr>
        </p:nvSpPr>
        <p:spPr>
          <a:xfrm>
            <a:off x="668000" y="551748"/>
            <a:ext cx="111156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3900">
                <a:solidFill>
                  <a:srgbClr val="00A1FF"/>
                </a:solidFill>
                <a:latin typeface="Lato Black"/>
                <a:ea typeface="Lato Black"/>
                <a:cs typeface="Lato Black"/>
                <a:sym typeface="Lato Black"/>
              </a:rPr>
              <a:t>RECALL: NORMAL </a:t>
            </a:r>
            <a:r>
              <a:rPr lang="en-US" sz="3900">
                <a:solidFill>
                  <a:srgbClr val="00A1FF"/>
                </a:solidFill>
                <a:latin typeface="Lato Black"/>
                <a:ea typeface="Lato Black"/>
                <a:cs typeface="Lato Black"/>
                <a:sym typeface="Lato Black"/>
              </a:rPr>
              <a:t>DISTRIBUTION PROPERTIES</a:t>
            </a:r>
            <a:endParaRPr b="0" sz="3900">
              <a:solidFill>
                <a:srgbClr val="00A1FF"/>
              </a:solidFill>
              <a:latin typeface="Lato Black"/>
              <a:ea typeface="Lato Black"/>
              <a:cs typeface="Lato Black"/>
              <a:sym typeface="Lato Black"/>
            </a:endParaRPr>
          </a:p>
        </p:txBody>
      </p:sp>
      <p:pic>
        <p:nvPicPr>
          <p:cNvPr id="208" name="Google Shape;208;p26"/>
          <p:cNvPicPr preferRelativeResize="0"/>
          <p:nvPr/>
        </p:nvPicPr>
        <p:blipFill>
          <a:blip r:embed="rId3">
            <a:alphaModFix/>
          </a:blip>
          <a:stretch>
            <a:fillRect/>
          </a:stretch>
        </p:blipFill>
        <p:spPr>
          <a:xfrm>
            <a:off x="668000" y="5969000"/>
            <a:ext cx="1700618" cy="439276"/>
          </a:xfrm>
          <a:prstGeom prst="rect">
            <a:avLst/>
          </a:prstGeom>
          <a:noFill/>
          <a:ln>
            <a:noFill/>
          </a:ln>
        </p:spPr>
      </p:pic>
      <p:cxnSp>
        <p:nvCxnSpPr>
          <p:cNvPr id="209" name="Google Shape;209;p26"/>
          <p:cNvCxnSpPr/>
          <p:nvPr/>
        </p:nvCxnSpPr>
        <p:spPr>
          <a:xfrm>
            <a:off x="707826" y="1296008"/>
            <a:ext cx="10803600" cy="0"/>
          </a:xfrm>
          <a:prstGeom prst="straightConnector1">
            <a:avLst/>
          </a:prstGeom>
          <a:noFill/>
          <a:ln cap="flat" cmpd="sng" w="76200">
            <a:solidFill>
              <a:schemeClr val="dk2"/>
            </a:solidFill>
            <a:prstDash val="solid"/>
            <a:round/>
            <a:headEnd len="med" w="med" type="none"/>
            <a:tailEnd len="med" w="med" type="none"/>
          </a:ln>
        </p:spPr>
      </p:cxnSp>
      <p:sp>
        <p:nvSpPr>
          <p:cNvPr id="210" name="Google Shape;210;p26"/>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6"/>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File:Empirical Rule.PNG" id="212" name="Google Shape;212;p26"/>
          <p:cNvPicPr preferRelativeResize="0"/>
          <p:nvPr/>
        </p:nvPicPr>
        <p:blipFill rotWithShape="1">
          <a:blip r:embed="rId4">
            <a:alphaModFix/>
          </a:blip>
          <a:srcRect b="0" l="0" r="0" t="0"/>
          <a:stretch/>
        </p:blipFill>
        <p:spPr>
          <a:xfrm>
            <a:off x="2952375" y="1431376"/>
            <a:ext cx="6399651" cy="4643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07"/>
                                        </p:tgtEl>
                                        <p:attrNameLst>
                                          <p:attrName>style.visibility</p:attrName>
                                        </p:attrNameLst>
                                      </p:cBhvr>
                                      <p:to>
                                        <p:strVal val="visible"/>
                                      </p:to>
                                    </p:set>
                                    <p:anim calcmode="lin" valueType="num">
                                      <p:cBhvr additive="base">
                                        <p:cTn dur="1000"/>
                                        <p:tgtEl>
                                          <p:spTgt spid="207"/>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09"/>
                                        </p:tgtEl>
                                        <p:attrNameLst>
                                          <p:attrName>style.visibility</p:attrName>
                                        </p:attrNameLst>
                                      </p:cBhvr>
                                      <p:to>
                                        <p:strVal val="visible"/>
                                      </p:to>
                                    </p:set>
                                    <p:anim calcmode="lin" valueType="num">
                                      <p:cBhvr additive="base">
                                        <p:cTn dur="1000"/>
                                        <p:tgtEl>
                                          <p:spTgt spid="20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27"/>
          <p:cNvPicPr preferRelativeResize="0"/>
          <p:nvPr/>
        </p:nvPicPr>
        <p:blipFill>
          <a:blip r:embed="rId3">
            <a:alphaModFix/>
          </a:blip>
          <a:stretch>
            <a:fillRect/>
          </a:stretch>
        </p:blipFill>
        <p:spPr>
          <a:xfrm>
            <a:off x="668000" y="5969000"/>
            <a:ext cx="1700618" cy="439276"/>
          </a:xfrm>
          <a:prstGeom prst="rect">
            <a:avLst/>
          </a:prstGeom>
          <a:noFill/>
          <a:ln>
            <a:noFill/>
          </a:ln>
        </p:spPr>
      </p:pic>
      <p:sp>
        <p:nvSpPr>
          <p:cNvPr id="219" name="Google Shape;219;p27"/>
          <p:cNvSpPr txBox="1"/>
          <p:nvPr/>
        </p:nvSpPr>
        <p:spPr>
          <a:xfrm>
            <a:off x="227525" y="1415250"/>
            <a:ext cx="9703500" cy="35355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An interval around the sample mean for any sample so that in 95% of samples, the true mean will lie inside this interval.</a:t>
            </a:r>
            <a:endParaRPr sz="2100">
              <a:solidFill>
                <a:schemeClr val="dk1"/>
              </a:solidFill>
              <a:latin typeface="Calibri"/>
              <a:ea typeface="Calibri"/>
              <a:cs typeface="Calibri"/>
              <a:sym typeface="Calibri"/>
            </a:endParaRPr>
          </a:p>
          <a:p>
            <a:pPr indent="0" lvl="0" marL="457200" rtl="0" algn="l">
              <a:spcBef>
                <a:spcPts val="0"/>
              </a:spcBef>
              <a:spcAft>
                <a:spcPts val="0"/>
              </a:spcAft>
              <a:buNone/>
            </a:pPr>
            <a:r>
              <a:t/>
            </a:r>
            <a:endParaRPr sz="2100">
              <a:solidFill>
                <a:schemeClr val="dk1"/>
              </a:solidFill>
              <a:latin typeface="Calibri"/>
              <a:ea typeface="Calibri"/>
              <a:cs typeface="Calibri"/>
              <a:sym typeface="Calibri"/>
            </a:endParaRPr>
          </a:p>
          <a:p>
            <a:pPr indent="-361950" lvl="0" marL="4572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Leveraging CLT allows for building ‘confidence intervals’ using a single sample</a:t>
            </a:r>
            <a:endParaRPr sz="2100">
              <a:solidFill>
                <a:schemeClr val="dk1"/>
              </a:solidFill>
              <a:latin typeface="Calibri"/>
              <a:ea typeface="Calibri"/>
              <a:cs typeface="Calibri"/>
              <a:sym typeface="Calibri"/>
            </a:endParaRPr>
          </a:p>
          <a:p>
            <a:pPr indent="-361950" lvl="1" marL="9144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Sample means follow Normal distribution</a:t>
            </a:r>
            <a:endParaRPr sz="2100">
              <a:solidFill>
                <a:schemeClr val="dk1"/>
              </a:solidFill>
              <a:latin typeface="Calibri"/>
              <a:ea typeface="Calibri"/>
              <a:cs typeface="Calibri"/>
              <a:sym typeface="Calibri"/>
            </a:endParaRPr>
          </a:p>
          <a:p>
            <a:pPr indent="-361950" lvl="1" marL="914400" rtl="0" algn="l">
              <a:spcBef>
                <a:spcPts val="0"/>
              </a:spcBef>
              <a:spcAft>
                <a:spcPts val="0"/>
              </a:spcAft>
              <a:buClr>
                <a:schemeClr val="dk1"/>
              </a:buClr>
              <a:buSzPts val="2100"/>
              <a:buFont typeface="Calibri"/>
              <a:buChar char="-"/>
            </a:pPr>
            <a:r>
              <a:rPr lang="en-US" sz="2100">
                <a:solidFill>
                  <a:schemeClr val="dk1"/>
                </a:solidFill>
                <a:latin typeface="Calibri"/>
                <a:ea typeface="Calibri"/>
                <a:cs typeface="Calibri"/>
                <a:sym typeface="Calibri"/>
              </a:rPr>
              <a:t>95% values lie within 2 sigma from mean in Normal distribution</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sz="2100">
              <a:solidFill>
                <a:schemeClr val="dk1"/>
              </a:solidFill>
              <a:latin typeface="Calibri"/>
              <a:ea typeface="Calibri"/>
              <a:cs typeface="Calibri"/>
              <a:sym typeface="Calibri"/>
            </a:endParaRPr>
          </a:p>
          <a:p>
            <a:pPr indent="0" lvl="0" marL="0" rtl="0" algn="l">
              <a:spcBef>
                <a:spcPts val="0"/>
              </a:spcBef>
              <a:spcAft>
                <a:spcPts val="0"/>
              </a:spcAft>
              <a:buNone/>
            </a:pPr>
            <a:r>
              <a:t/>
            </a:r>
            <a:endParaRPr sz="1700">
              <a:solidFill>
                <a:schemeClr val="dk1"/>
              </a:solidFill>
              <a:latin typeface="Calibri"/>
              <a:ea typeface="Calibri"/>
              <a:cs typeface="Calibri"/>
              <a:sym typeface="Calibri"/>
            </a:endParaRPr>
          </a:p>
        </p:txBody>
      </p:sp>
      <p:sp>
        <p:nvSpPr>
          <p:cNvPr id="220" name="Google Shape;220;p27"/>
          <p:cNvSpPr/>
          <p:nvPr/>
        </p:nvSpPr>
        <p:spPr>
          <a:xfrm rot="4866486">
            <a:off x="10690395" y="5905190"/>
            <a:ext cx="1793353" cy="1705016"/>
          </a:xfrm>
          <a:prstGeom prst="pentagon">
            <a:avLst>
              <a:gd fmla="val 105146" name="hf"/>
              <a:gd fmla="val 110557" name="vf"/>
            </a:avLst>
          </a:prstGeom>
          <a:solidFill>
            <a:srgbClr val="00A1FF">
              <a:alpha val="37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flipH="1" rot="7440653">
            <a:off x="11881531" y="5988630"/>
            <a:ext cx="505229" cy="505229"/>
          </a:xfrm>
          <a:prstGeom prst="ellipse">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2" name="Google Shape;222;p27"/>
          <p:cNvPicPr preferRelativeResize="0"/>
          <p:nvPr/>
        </p:nvPicPr>
        <p:blipFill>
          <a:blip r:embed="rId4">
            <a:alphaModFix/>
          </a:blip>
          <a:stretch>
            <a:fillRect/>
          </a:stretch>
        </p:blipFill>
        <p:spPr>
          <a:xfrm>
            <a:off x="6447050" y="4261300"/>
            <a:ext cx="5154000" cy="881950"/>
          </a:xfrm>
          <a:prstGeom prst="rect">
            <a:avLst/>
          </a:prstGeom>
          <a:noFill/>
          <a:ln>
            <a:noFill/>
          </a:ln>
        </p:spPr>
      </p:pic>
      <p:pic>
        <p:nvPicPr>
          <p:cNvPr id="223" name="Google Shape;223;p27"/>
          <p:cNvPicPr preferRelativeResize="0"/>
          <p:nvPr/>
        </p:nvPicPr>
        <p:blipFill>
          <a:blip r:embed="rId5">
            <a:alphaModFix/>
          </a:blip>
          <a:stretch>
            <a:fillRect/>
          </a:stretch>
        </p:blipFill>
        <p:spPr>
          <a:xfrm>
            <a:off x="715000" y="3684525"/>
            <a:ext cx="5427999" cy="2035500"/>
          </a:xfrm>
          <a:prstGeom prst="rect">
            <a:avLst/>
          </a:prstGeom>
          <a:noFill/>
          <a:ln>
            <a:noFill/>
          </a:ln>
        </p:spPr>
      </p:pic>
      <p:sp>
        <p:nvSpPr>
          <p:cNvPr id="224" name="Google Shape;224;p27"/>
          <p:cNvSpPr txBox="1"/>
          <p:nvPr>
            <p:ph idx="4294967295" type="title"/>
          </p:nvPr>
        </p:nvSpPr>
        <p:spPr>
          <a:xfrm>
            <a:off x="668000" y="507604"/>
            <a:ext cx="10974300" cy="505200"/>
          </a:xfrm>
          <a:prstGeom prst="rect">
            <a:avLst/>
          </a:prstGeom>
          <a:noFill/>
          <a:ln>
            <a:noFill/>
          </a:ln>
        </p:spPr>
        <p:txBody>
          <a:bodyPr anchorCtr="0" anchor="t" bIns="0" lIns="0" spcFirstLastPara="1" rIns="0" wrap="square" tIns="12700">
            <a:noAutofit/>
          </a:bodyPr>
          <a:lstStyle/>
          <a:p>
            <a:pPr indent="0" lvl="0" marL="0" rtl="0" algn="l">
              <a:lnSpc>
                <a:spcPct val="100000"/>
              </a:lnSpc>
              <a:spcBef>
                <a:spcPts val="0"/>
              </a:spcBef>
              <a:spcAft>
                <a:spcPts val="0"/>
              </a:spcAft>
              <a:buNone/>
            </a:pPr>
            <a:r>
              <a:rPr lang="en-US" sz="4000">
                <a:solidFill>
                  <a:srgbClr val="00A1FF"/>
                </a:solidFill>
                <a:latin typeface="Lato Black"/>
                <a:ea typeface="Lato Black"/>
                <a:cs typeface="Lato Black"/>
                <a:sym typeface="Lato Black"/>
              </a:rPr>
              <a:t>CONFIDENCE INTERVALS</a:t>
            </a:r>
            <a:endParaRPr b="0" sz="4000">
              <a:solidFill>
                <a:srgbClr val="00A1FF"/>
              </a:solidFill>
              <a:latin typeface="Lato Black"/>
              <a:ea typeface="Lato Black"/>
              <a:cs typeface="Lato Black"/>
              <a:sym typeface="Lato Black"/>
            </a:endParaRPr>
          </a:p>
        </p:txBody>
      </p:sp>
      <p:cxnSp>
        <p:nvCxnSpPr>
          <p:cNvPr id="225" name="Google Shape;225;p27"/>
          <p:cNvCxnSpPr/>
          <p:nvPr/>
        </p:nvCxnSpPr>
        <p:spPr>
          <a:xfrm flipH="1" rot="10800000">
            <a:off x="661176" y="1210876"/>
            <a:ext cx="6046500" cy="21600"/>
          </a:xfrm>
          <a:prstGeom prst="straightConnector1">
            <a:avLst/>
          </a:prstGeom>
          <a:noFill/>
          <a:ln cap="flat" cmpd="sng" w="76200">
            <a:solidFill>
              <a:schemeClr val="dk2"/>
            </a:solidFill>
            <a:prstDash val="solid"/>
            <a:round/>
            <a:headEnd len="med" w="med" type="none"/>
            <a:tailEnd len="med" w="med" type="none"/>
          </a:ln>
        </p:spPr>
      </p:cxnSp>
    </p:spTree>
  </p:cSld>
  <p:clrMapOvr>
    <a:masterClrMapping/>
  </p:clrMapOvr>
  <mc:AlternateContent>
    <mc:Choice Requires="p14">
      <p:transition p14:dur="0">
        <p:fade thruBlk="1"/>
      </p:transition>
    </mc:Choice>
    <mc:Fallback>
      <p:transition>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24"/>
                                        </p:tgtEl>
                                        <p:attrNameLst>
                                          <p:attrName>style.visibility</p:attrName>
                                        </p:attrNameLst>
                                      </p:cBhvr>
                                      <p:to>
                                        <p:strVal val="visible"/>
                                      </p:to>
                                    </p:set>
                                    <p:anim calcmode="lin" valueType="num">
                                      <p:cBhvr additive="base">
                                        <p:cTn dur="1000"/>
                                        <p:tgtEl>
                                          <p:spTgt spid="22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25"/>
                                        </p:tgtEl>
                                        <p:attrNameLst>
                                          <p:attrName>style.visibility</p:attrName>
                                        </p:attrNameLst>
                                      </p:cBhvr>
                                      <p:to>
                                        <p:strVal val="visible"/>
                                      </p:to>
                                    </p:set>
                                    <p:anim calcmode="lin" valueType="num">
                                      <p:cBhvr additive="base">
                                        <p:cTn dur="1000"/>
                                        <p:tgtEl>
                                          <p:spTgt spid="22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0" st="0"/>
                                            </p:txEl>
                                          </p:spTgt>
                                        </p:tgtEl>
                                        <p:attrNameLst>
                                          <p:attrName>style.visibility</p:attrName>
                                        </p:attrNameLst>
                                      </p:cBhvr>
                                      <p:to>
                                        <p:strVal val="visible"/>
                                      </p:to>
                                    </p:set>
                                    <p:animEffect filter="fade" transition="in">
                                      <p:cBhvr>
                                        <p:cTn dur="1000"/>
                                        <p:tgtEl>
                                          <p:spTgt spid="2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1" st="1"/>
                                            </p:txEl>
                                          </p:spTgt>
                                        </p:tgtEl>
                                        <p:attrNameLst>
                                          <p:attrName>style.visibility</p:attrName>
                                        </p:attrNameLst>
                                      </p:cBhvr>
                                      <p:to>
                                        <p:strVal val="visible"/>
                                      </p:to>
                                    </p:set>
                                    <p:animEffect filter="fade" transition="in">
                                      <p:cBhvr>
                                        <p:cTn dur="1000"/>
                                        <p:tgtEl>
                                          <p:spTgt spid="2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2" st="2"/>
                                            </p:txEl>
                                          </p:spTgt>
                                        </p:tgtEl>
                                        <p:attrNameLst>
                                          <p:attrName>style.visibility</p:attrName>
                                        </p:attrNameLst>
                                      </p:cBhvr>
                                      <p:to>
                                        <p:strVal val="visible"/>
                                      </p:to>
                                    </p:set>
                                    <p:animEffect filter="fade" transition="in">
                                      <p:cBhvr>
                                        <p:cTn dur="1000"/>
                                        <p:tgtEl>
                                          <p:spTgt spid="2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3" st="3"/>
                                            </p:txEl>
                                          </p:spTgt>
                                        </p:tgtEl>
                                        <p:attrNameLst>
                                          <p:attrName>style.visibility</p:attrName>
                                        </p:attrNameLst>
                                      </p:cBhvr>
                                      <p:to>
                                        <p:strVal val="visible"/>
                                      </p:to>
                                    </p:set>
                                    <p:animEffect filter="fade" transition="in">
                                      <p:cBhvr>
                                        <p:cTn dur="1000"/>
                                        <p:tgtEl>
                                          <p:spTgt spid="21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4" st="4"/>
                                            </p:txEl>
                                          </p:spTgt>
                                        </p:tgtEl>
                                        <p:attrNameLst>
                                          <p:attrName>style.visibility</p:attrName>
                                        </p:attrNameLst>
                                      </p:cBhvr>
                                      <p:to>
                                        <p:strVal val="visible"/>
                                      </p:to>
                                    </p:set>
                                    <p:animEffect filter="fade" transition="in">
                                      <p:cBhvr>
                                        <p:cTn dur="1000"/>
                                        <p:tgtEl>
                                          <p:spTgt spid="21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5" st="5"/>
                                            </p:txEl>
                                          </p:spTgt>
                                        </p:tgtEl>
                                        <p:attrNameLst>
                                          <p:attrName>style.visibility</p:attrName>
                                        </p:attrNameLst>
                                      </p:cBhvr>
                                      <p:to>
                                        <p:strVal val="visible"/>
                                      </p:to>
                                    </p:set>
                                    <p:animEffect filter="fade" transition="in">
                                      <p:cBhvr>
                                        <p:cTn dur="1000"/>
                                        <p:tgtEl>
                                          <p:spTgt spid="21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xEl>
                                              <p:pRg end="6" st="6"/>
                                            </p:txEl>
                                          </p:spTgt>
                                        </p:tgtEl>
                                        <p:attrNameLst>
                                          <p:attrName>style.visibility</p:attrName>
                                        </p:attrNameLst>
                                      </p:cBhvr>
                                      <p:to>
                                        <p:strVal val="visible"/>
                                      </p:to>
                                    </p:set>
                                    <p:animEffect filter="fade" transition="in">
                                      <p:cBhvr>
                                        <p:cTn dur="1000"/>
                                        <p:tgtEl>
                                          <p:spTgt spid="21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